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74" r:id="rId1"/>
  </p:sldMasterIdLst>
  <p:notesMasterIdLst>
    <p:notesMasterId r:id="rId38"/>
  </p:notesMasterIdLst>
  <p:handoutMasterIdLst>
    <p:handoutMasterId r:id="rId39"/>
  </p:handoutMasterIdLst>
  <p:sldIdLst>
    <p:sldId id="557" r:id="rId2"/>
    <p:sldId id="790" r:id="rId3"/>
    <p:sldId id="558" r:id="rId4"/>
    <p:sldId id="559" r:id="rId5"/>
    <p:sldId id="498" r:id="rId6"/>
    <p:sldId id="807" r:id="rId7"/>
    <p:sldId id="560" r:id="rId8"/>
    <p:sldId id="606" r:id="rId9"/>
    <p:sldId id="800" r:id="rId10"/>
    <p:sldId id="801" r:id="rId11"/>
    <p:sldId id="808" r:id="rId12"/>
    <p:sldId id="562" r:id="rId13"/>
    <p:sldId id="563" r:id="rId14"/>
    <p:sldId id="564" r:id="rId15"/>
    <p:sldId id="607" r:id="rId16"/>
    <p:sldId id="565" r:id="rId17"/>
    <p:sldId id="608" r:id="rId18"/>
    <p:sldId id="803" r:id="rId19"/>
    <p:sldId id="566" r:id="rId20"/>
    <p:sldId id="609" r:id="rId21"/>
    <p:sldId id="804" r:id="rId22"/>
    <p:sldId id="611" r:id="rId23"/>
    <p:sldId id="568" r:id="rId24"/>
    <p:sldId id="569" r:id="rId25"/>
    <p:sldId id="570" r:id="rId26"/>
    <p:sldId id="571" r:id="rId27"/>
    <p:sldId id="793" r:id="rId28"/>
    <p:sldId id="794" r:id="rId29"/>
    <p:sldId id="795" r:id="rId30"/>
    <p:sldId id="796" r:id="rId31"/>
    <p:sldId id="797" r:id="rId32"/>
    <p:sldId id="798" r:id="rId33"/>
    <p:sldId id="809" r:id="rId34"/>
    <p:sldId id="811" r:id="rId35"/>
    <p:sldId id="810" r:id="rId36"/>
    <p:sldId id="806" r:id="rId37"/>
  </p:sldIdLst>
  <p:sldSz cx="9144000" cy="6858000" type="screen4x3"/>
  <p:notesSz cx="7315200" cy="9601200"/>
  <p:embeddedFontLst>
    <p:embeddedFont>
      <p:font typeface="Lucida Sans" pitchFamily="34" charset="0"/>
      <p:regular r:id="rId40"/>
      <p:bold r:id="rId41"/>
      <p:italic r:id="rId42"/>
      <p:boldItalic r:id="rId43"/>
    </p:embeddedFont>
    <p:embeddedFont>
      <p:font typeface="ＭＳ Ｐゴシック" pitchFamily="34" charset="-128"/>
      <p:regular r:id="rId44"/>
    </p:embeddedFont>
    <p:embeddedFont>
      <p:font typeface="SimSun" pitchFamily="2" charset="-122"/>
      <p:regular r:id="rId4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1C1C1C"/>
        </a:solidFill>
        <a:latin typeface="Lucida San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1C1C1C"/>
        </a:solidFill>
        <a:latin typeface="Lucida San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1C1C1C"/>
        </a:solidFill>
        <a:latin typeface="Lucida San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1C1C1C"/>
        </a:solidFill>
        <a:latin typeface="Lucida San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1C1C1C"/>
        </a:solidFill>
        <a:latin typeface="Lucida Sans" pitchFamily="34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rgbClr val="1C1C1C"/>
        </a:solidFill>
        <a:latin typeface="Lucida Sans" pitchFamily="34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rgbClr val="1C1C1C"/>
        </a:solidFill>
        <a:latin typeface="Lucida Sans" pitchFamily="34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rgbClr val="1C1C1C"/>
        </a:solidFill>
        <a:latin typeface="Lucida Sans" pitchFamily="34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rgbClr val="1C1C1C"/>
        </a:solidFill>
        <a:latin typeface="Lucida Sans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7252D"/>
    <a:srgbClr val="EE3524"/>
    <a:srgbClr val="1C1C1C"/>
    <a:srgbClr val="D22630"/>
    <a:srgbClr val="EAEAEA"/>
    <a:srgbClr val="777777"/>
    <a:srgbClr val="3B3F43"/>
    <a:srgbClr val="EE1A0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53" autoAdjust="0"/>
  </p:normalViewPr>
  <p:slideViewPr>
    <p:cSldViewPr>
      <p:cViewPr varScale="1">
        <p:scale>
          <a:sx n="76" d="100"/>
          <a:sy n="76" d="100"/>
        </p:scale>
        <p:origin x="-1498" y="-77"/>
      </p:cViewPr>
      <p:guideLst>
        <p:guide orient="horz" pos="774"/>
        <p:guide pos="2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186" y="-84"/>
      </p:cViewPr>
      <p:guideLst>
        <p:guide orient="horz" pos="3024"/>
        <p:guide pos="2304"/>
      </p:guideLst>
    </p:cSldViewPr>
  </p:notesViewPr>
  <p:gridSpacing cx="77716063" cy="777160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SzTx/>
              <a:defRPr sz="13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SzTx/>
              <a:defRPr sz="13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SzTx/>
              <a:defRPr sz="13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SzTx/>
              <a:defRPr sz="13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A6B9B73-29FA-4C7D-9DCC-CEB3E4BF93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8941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SzTx/>
              <a:defRPr sz="13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SzTx/>
              <a:defRPr sz="13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19138"/>
            <a:ext cx="4803775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SzTx/>
              <a:defRPr sz="13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SzTx/>
              <a:defRPr sz="13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60A359E-C17A-4E66-9D99-E2CF6F4D98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8114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1C80D-1FD6-4320-BC96-0F2537AC254B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20162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42" tIns="48322" rIns="96642" bIns="48322" anchor="b"/>
          <a:lstStyle>
            <a:lvl1pPr defTabSz="9667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69938" indent="-296863" defTabSz="9667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85863" indent="-238125" defTabSz="9667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58938" indent="-236538" defTabSz="9667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35188" indent="-238125" defTabSz="9667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92388" indent="-23812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49588" indent="-23812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06788" indent="-23812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3988" indent="-23812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FF9AAF6-BFDC-4576-A2A9-657A7F6D51C9}" type="slidenum">
              <a:rPr lang="en-US" sz="1200">
                <a:latin typeface="Lucida Sans" pitchFamily="34" charset="0"/>
              </a:rPr>
              <a:pPr algn="r"/>
              <a:t>1</a:t>
            </a:fld>
            <a:endParaRPr lang="en-US" sz="1200" dirty="0">
              <a:latin typeface="Lucida Sans" pitchFamily="3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D4D45-5CF4-40DC-8061-C99C31387578}" type="slidenum">
              <a:rPr lang="en-US"/>
              <a:pPr/>
              <a:t>13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5729DB-DABA-4383-BC60-AEE469022217}" type="slidenum">
              <a:rPr lang="en-US"/>
              <a:pPr/>
              <a:t>14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5729DB-DABA-4383-BC60-AEE469022217}" type="slidenum">
              <a:rPr lang="en-US"/>
              <a:pPr/>
              <a:t>15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E9816-9437-40C2-B209-886EB7A216B4}" type="slidenum">
              <a:rPr lang="en-US"/>
              <a:pPr/>
              <a:t>16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AB640-51DE-4810-81C6-32AF845E4AE6}" type="slidenum">
              <a:rPr lang="en-US"/>
              <a:pPr/>
              <a:t>19</a:t>
            </a:fld>
            <a:endParaRPr lang="en-US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 quick review of the centrifugal pump Affinity laws.  As we all know, power is proportional to the speed cubed.</a:t>
            </a:r>
          </a:p>
          <a:p>
            <a:r>
              <a:rPr lang="en-US" smtClean="0"/>
              <a:t>So a 10% change in speed (or flow) results in a 27% less power!</a:t>
            </a:r>
          </a:p>
          <a:p>
            <a:r>
              <a:rPr lang="en-US" smtClean="0"/>
              <a:t>A 50% change in speed (or flow) results in 88% less power.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C960B-281D-4D8A-8C64-AC5FB206B80C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9F0C02-7364-405C-AA4A-51DF3A30AEF2}" type="slidenum">
              <a:rPr lang="en-US"/>
              <a:pPr/>
              <a:t>23</a:t>
            </a:fld>
            <a:endParaRPr lang="en-US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A97ECF-6C43-47D4-92AB-E120C1D11F95}" type="slidenum">
              <a:rPr lang="en-US"/>
              <a:pPr/>
              <a:t>24</a:t>
            </a:fld>
            <a:endParaRPr lang="en-US"/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3694EC-56D1-449E-95E2-799240FD1624}" type="slidenum">
              <a:rPr lang="en-US"/>
              <a:pPr/>
              <a:t>25</a:t>
            </a:fld>
            <a:endParaRPr lang="en-US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BBC0BB-7EF0-4D0D-A13E-D89513AAF231}" type="slidenum">
              <a:rPr lang="en-US"/>
              <a:pPr/>
              <a:t>26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AD8388-3ED3-4402-B94F-15781822ACDF}" type="slidenum">
              <a:rPr lang="en-US"/>
              <a:pPr/>
              <a:t>27</a:t>
            </a:fld>
            <a:endParaRPr lang="en-US"/>
          </a:p>
        </p:txBody>
      </p:sp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0164" name="Slide Number Placeholder 3"/>
          <p:cNvSpPr txBox="1">
            <a:spLocks noGrp="1"/>
          </p:cNvSpPr>
          <p:nvPr/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7" rIns="96653" bIns="48327" anchor="b"/>
          <a:lstStyle>
            <a:lvl1pPr defTabSz="9318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8E4E22ED-1C54-4773-A1B2-DFC4B4B25014}" type="slidenum">
              <a:rPr lang="en-US" sz="1200"/>
              <a:pPr algn="r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70CC5F-D75D-4F08-9B78-A2D1FAAB8F0B}" type="slidenum">
              <a:rPr lang="en-US"/>
              <a:pPr/>
              <a:t>28</a:t>
            </a:fld>
            <a:endParaRPr lang="en-US"/>
          </a:p>
        </p:txBody>
      </p:sp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2212" name="Slide Number Placeholder 3"/>
          <p:cNvSpPr txBox="1">
            <a:spLocks noGrp="1"/>
          </p:cNvSpPr>
          <p:nvPr/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7" rIns="96653" bIns="48327" anchor="b"/>
          <a:lstStyle>
            <a:lvl1pPr defTabSz="9318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2F2D255C-FF4B-4D0C-806A-4B0A4ED4D431}" type="slidenum">
              <a:rPr lang="en-US" sz="1200"/>
              <a:pPr algn="r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ECD8E-1814-487A-BEDA-19F6072E7F3E}" type="slidenum">
              <a:rPr lang="en-US"/>
              <a:pPr/>
              <a:t>29</a:t>
            </a:fld>
            <a:endParaRPr lang="en-US"/>
          </a:p>
        </p:txBody>
      </p:sp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4260" name="Slide Number Placeholder 3"/>
          <p:cNvSpPr txBox="1">
            <a:spLocks noGrp="1"/>
          </p:cNvSpPr>
          <p:nvPr/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7" rIns="96653" bIns="48327" anchor="b"/>
          <a:lstStyle>
            <a:lvl1pPr defTabSz="9318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ACEFBB7-789F-42AC-9385-D8B880EEF115}" type="slidenum">
              <a:rPr lang="en-US" sz="1200"/>
              <a:pPr algn="r"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10BAA7-96CD-4064-9B30-1C4365DF8AB2}" type="slidenum">
              <a:rPr lang="en-US"/>
              <a:pPr/>
              <a:t>30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3" y="4559587"/>
            <a:ext cx="19237186" cy="1113253"/>
          </a:xfrm>
          <a:noFill/>
        </p:spPr>
        <p:txBody>
          <a:bodyPr/>
          <a:lstStyle/>
          <a:p>
            <a:r>
              <a:rPr lang="en-US" dirty="0"/>
              <a:t>The reduced speed curve can be plotted on the original pump performance curve.  Instead of moving up the constant speed pump curve at reduced flows, to a high pressure, the Pump System Manager (PSM) now can reduce the pump speed to maintain the sensor set point (100 ft in this example) at reduced flow.</a:t>
            </a:r>
          </a:p>
          <a:p>
            <a:endParaRPr lang="en-US" dirty="0"/>
          </a:p>
          <a:p>
            <a:r>
              <a:rPr lang="en-US" dirty="0"/>
              <a:t>The resultant in this case is that the pump speed is reduced to 1599 rpm from the original 1760 rpm.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DAC49-83CE-4049-B526-1FEB670F4073}" type="slidenum">
              <a:rPr lang="en-US"/>
              <a:pPr/>
              <a:t>31</a:t>
            </a:fld>
            <a:endParaRPr lang="en-US"/>
          </a:p>
        </p:txBody>
      </p:sp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0404" name="Slide Number Placeholder 3"/>
          <p:cNvSpPr txBox="1">
            <a:spLocks noGrp="1"/>
          </p:cNvSpPr>
          <p:nvPr/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7" rIns="96653" bIns="48327" anchor="b"/>
          <a:lstStyle>
            <a:lvl1pPr defTabSz="9318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2FAD5E2-87B6-48E5-BE0A-3A42534287C9}" type="slidenum">
              <a:rPr lang="en-US" sz="1200"/>
              <a:pPr algn="r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034064-2FBA-48D0-8D05-BA034FD40A80}" type="slidenum">
              <a:rPr lang="en-US"/>
              <a:pPr/>
              <a:t>32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3" y="4559587"/>
            <a:ext cx="9854647" cy="680412"/>
          </a:xfrm>
          <a:noFill/>
        </p:spPr>
        <p:txBody>
          <a:bodyPr/>
          <a:lstStyle/>
          <a:p>
            <a:r>
              <a:rPr lang="en-US"/>
              <a:t>Using our example again we can now superimpose the reduced speed curve for the 50% flow, maintaining the CV design flow DP setting.</a:t>
            </a:r>
          </a:p>
          <a:p>
            <a:r>
              <a:rPr lang="en-US"/>
              <a:t>In this case we could reduce the pump speed to 1141 rpm and still maintain the system requirements.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B4BD2D-7129-4156-BAFF-AF53DC7B0E1A}" type="slidenum">
              <a:rPr lang="en-US"/>
              <a:pPr/>
              <a:t>33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B4BD2D-7129-4156-BAFF-AF53DC7B0E1A}" type="slidenum">
              <a:rPr lang="en-US"/>
              <a:pPr/>
              <a:t>34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B4BD2D-7129-4156-BAFF-AF53DC7B0E1A}" type="slidenum">
              <a:rPr lang="en-US"/>
              <a:pPr/>
              <a:t>35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B7B540-ACF8-4114-AFCA-BDD8FD7264E1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C960B-281D-4D8A-8C64-AC5FB206B80C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3788" y="738188"/>
            <a:ext cx="4935537" cy="3702050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684713"/>
            <a:ext cx="5962650" cy="1912937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100">
                <a:solidFill>
                  <a:srgbClr val="000000"/>
                </a:solidFill>
              </a:rPr>
              <a:t>This control methodology is predicated on two facts.  The first fact is that comfort cooling is a part load application.  Regardless of the city or country that a plant designer is addressing, the plant must be sized to accommodate what we refer to as “design day”.  This “design day” cooling load occurs maybe for 15 – 30 minutes every year.  The majority of the plants operating hours are spent at some fraction of the plants design day capacity.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2518C1-C5DC-42B5-B5DB-DC0837D84317}" type="slidenum">
              <a:rPr lang="en-US"/>
              <a:pPr/>
              <a:t>9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2518C1-C5DC-42B5-B5DB-DC0837D84317}" type="slidenum">
              <a:rPr lang="en-US"/>
              <a:pPr/>
              <a:t>10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2518C1-C5DC-42B5-B5DB-DC0837D84317}" type="slidenum">
              <a:rPr lang="en-US"/>
              <a:pPr/>
              <a:t>11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76FF11-0773-4CC0-87BD-16509B068E49}" type="slidenum">
              <a:rPr lang="en-US"/>
              <a:pPr/>
              <a:t>12</a:t>
            </a:fld>
            <a:endParaRPr lang="en-US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0650" y="696913"/>
            <a:ext cx="2047875" cy="5437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2263" y="696913"/>
            <a:ext cx="5995987" cy="5437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263" y="1608138"/>
            <a:ext cx="402113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8138"/>
            <a:ext cx="402272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ag line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2000"/>
          </a:blip>
          <a:srcRect/>
          <a:stretch>
            <a:fillRect/>
          </a:stretch>
        </p:blipFill>
        <p:spPr bwMode="auto">
          <a:xfrm>
            <a:off x="8428038" y="6084888"/>
            <a:ext cx="6334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Rectangle 3"/>
          <p:cNvSpPr>
            <a:spLocks noChangeArrowheads="1"/>
          </p:cNvSpPr>
          <p:nvPr userDrawn="1"/>
        </p:nvSpPr>
        <p:spPr bwMode="auto">
          <a:xfrm>
            <a:off x="0" y="773113"/>
            <a:ext cx="169863" cy="682625"/>
          </a:xfrm>
          <a:prstGeom prst="rect">
            <a:avLst/>
          </a:prstGeom>
          <a:solidFill>
            <a:srgbClr val="EE1A0D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20000"/>
              </a:spcBef>
              <a:buSzPct val="85000"/>
              <a:defRPr/>
            </a:pPr>
            <a:endParaRPr lang="en-US"/>
          </a:p>
        </p:txBody>
      </p:sp>
      <p:grpSp>
        <p:nvGrpSpPr>
          <p:cNvPr id="13316" name="Group 4"/>
          <p:cNvGrpSpPr>
            <a:grpSpLocks/>
          </p:cNvGrpSpPr>
          <p:nvPr userDrawn="1"/>
        </p:nvGrpSpPr>
        <p:grpSpPr bwMode="auto">
          <a:xfrm>
            <a:off x="7380288" y="-9525"/>
            <a:ext cx="1763712" cy="593725"/>
            <a:chOff x="2320" y="-14"/>
            <a:chExt cx="2185" cy="735"/>
          </a:xfrm>
        </p:grpSpPr>
        <p:pic>
          <p:nvPicPr>
            <p:cNvPr id="13320" name="Picture 5" descr="Armstrong_logo"/>
            <p:cNvPicPr>
              <a:picLocks noChangeAspect="1" noChangeArrowheads="1"/>
            </p:cNvPicPr>
            <p:nvPr userDrawn="1"/>
          </p:nvPicPr>
          <p:blipFill>
            <a:blip r:embed="rId1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bright="8000"/>
            </a:blip>
            <a:srcRect/>
            <a:stretch>
              <a:fillRect/>
            </a:stretch>
          </p:blipFill>
          <p:spPr bwMode="auto">
            <a:xfrm>
              <a:off x="2320" y="343"/>
              <a:ext cx="1946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9030" name="Rectangle 6"/>
            <p:cNvSpPr>
              <a:spLocks noChangeArrowheads="1"/>
            </p:cNvSpPr>
            <p:nvPr userDrawn="1"/>
          </p:nvSpPr>
          <p:spPr bwMode="auto">
            <a:xfrm>
              <a:off x="4265" y="-14"/>
              <a:ext cx="240" cy="35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20000"/>
                </a:spcBef>
                <a:buSzPct val="85000"/>
                <a:defRPr/>
              </a:pPr>
              <a:endParaRPr lang="en-US"/>
            </a:p>
          </p:txBody>
        </p:sp>
      </p:grpSp>
      <p:sp>
        <p:nvSpPr>
          <p:cNvPr id="1331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22263" y="696913"/>
            <a:ext cx="8196262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Master title style</a:t>
            </a:r>
          </a:p>
        </p:txBody>
      </p:sp>
      <p:sp>
        <p:nvSpPr>
          <p:cNvPr id="1331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608138"/>
            <a:ext cx="819626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9033" name="Text Box 9"/>
          <p:cNvSpPr txBox="1">
            <a:spLocks noChangeArrowheads="1"/>
          </p:cNvSpPr>
          <p:nvPr userDrawn="1"/>
        </p:nvSpPr>
        <p:spPr bwMode="auto">
          <a:xfrm>
            <a:off x="398463" y="6605588"/>
            <a:ext cx="6981825" cy="2286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dirty="0" smtClean="0">
                <a:solidFill>
                  <a:srgbClr val="EE1A0D"/>
                </a:solidFill>
              </a:rPr>
              <a:t>2013 US CDB Armstrong Sales Training</a:t>
            </a:r>
            <a:endParaRPr lang="en-US" sz="900" dirty="0">
              <a:solidFill>
                <a:srgbClr val="EE1A0D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6" r:id="rId2"/>
    <p:sldLayoutId id="2147483895" r:id="rId3"/>
    <p:sldLayoutId id="2147483894" r:id="rId4"/>
    <p:sldLayoutId id="2147483893" r:id="rId5"/>
    <p:sldLayoutId id="2147483892" r:id="rId6"/>
    <p:sldLayoutId id="2147483891" r:id="rId7"/>
    <p:sldLayoutId id="2147483890" r:id="rId8"/>
    <p:sldLayoutId id="2147483889" r:id="rId9"/>
    <p:sldLayoutId id="2147483888" r:id="rId10"/>
    <p:sldLayoutId id="21474838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E1A0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E1A0D"/>
          </a:solidFill>
          <a:latin typeface="Lucida San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E1A0D"/>
          </a:solidFill>
          <a:latin typeface="Lucida San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E1A0D"/>
          </a:solidFill>
          <a:latin typeface="Lucida San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E1A0D"/>
          </a:solidFill>
          <a:latin typeface="Lucida Sans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EE1A0D"/>
          </a:solidFill>
          <a:latin typeface="Lucida Sans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EE1A0D"/>
          </a:solidFill>
          <a:latin typeface="Lucida Sans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EE1A0D"/>
          </a:solidFill>
          <a:latin typeface="Lucida Sans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EE1A0D"/>
          </a:solidFill>
          <a:latin typeface="Lucida Sans" pitchFamily="34" charset="0"/>
          <a:cs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2000">
          <a:solidFill>
            <a:srgbClr val="1C1C1C"/>
          </a:solidFill>
          <a:latin typeface="+mn-lt"/>
          <a:ea typeface="+mn-ea"/>
          <a:cs typeface="+mn-cs"/>
        </a:defRPr>
      </a:lvl1pPr>
      <a:lvl2pPr marL="457200" indent="-171450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>
          <a:solidFill>
            <a:srgbClr val="1C1C1C"/>
          </a:solidFill>
          <a:latin typeface="+mn-lt"/>
          <a:cs typeface="+mn-cs"/>
        </a:defRPr>
      </a:lvl2pPr>
      <a:lvl3pPr marL="742950" indent="-171450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1600">
          <a:solidFill>
            <a:srgbClr val="1C1C1C"/>
          </a:solidFill>
          <a:latin typeface="+mn-lt"/>
          <a:cs typeface="+mn-cs"/>
        </a:defRPr>
      </a:lvl3pPr>
      <a:lvl4pPr marL="1028700" indent="-171450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1600">
          <a:solidFill>
            <a:srgbClr val="1C1C1C"/>
          </a:solidFill>
          <a:latin typeface="+mn-lt"/>
          <a:cs typeface="+mn-cs"/>
        </a:defRPr>
      </a:lvl4pPr>
      <a:lvl5pPr marL="1314450" indent="-171450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1600">
          <a:solidFill>
            <a:srgbClr val="1C1C1C"/>
          </a:solidFill>
          <a:latin typeface="+mn-lt"/>
          <a:cs typeface="+mn-cs"/>
        </a:defRPr>
      </a:lvl5pPr>
      <a:lvl6pPr marL="1771650" indent="-171450" algn="l" rtl="0" fontAlgn="base">
        <a:spcBef>
          <a:spcPct val="20000"/>
        </a:spcBef>
        <a:spcAft>
          <a:spcPct val="0"/>
        </a:spcAft>
        <a:buSzPct val="85000"/>
        <a:buChar char="•"/>
        <a:defRPr sz="1600">
          <a:solidFill>
            <a:srgbClr val="1C1C1C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SzPct val="85000"/>
        <a:buChar char="•"/>
        <a:defRPr sz="1600">
          <a:solidFill>
            <a:srgbClr val="1C1C1C"/>
          </a:solidFill>
          <a:latin typeface="+mn-lt"/>
          <a:cs typeface="+mn-cs"/>
        </a:defRPr>
      </a:lvl7pPr>
      <a:lvl8pPr marL="2686050" indent="-171450" algn="l" rtl="0" fontAlgn="base">
        <a:spcBef>
          <a:spcPct val="20000"/>
        </a:spcBef>
        <a:spcAft>
          <a:spcPct val="0"/>
        </a:spcAft>
        <a:buSzPct val="85000"/>
        <a:buChar char="•"/>
        <a:defRPr sz="1600">
          <a:solidFill>
            <a:srgbClr val="1C1C1C"/>
          </a:solidFill>
          <a:latin typeface="+mn-lt"/>
          <a:cs typeface="+mn-cs"/>
        </a:defRPr>
      </a:lvl8pPr>
      <a:lvl9pPr marL="3143250" indent="-171450" algn="l" rtl="0" fontAlgn="base">
        <a:spcBef>
          <a:spcPct val="20000"/>
        </a:spcBef>
        <a:spcAft>
          <a:spcPct val="0"/>
        </a:spcAft>
        <a:buSzPct val="85000"/>
        <a:buChar char="•"/>
        <a:defRPr sz="1600">
          <a:solidFill>
            <a:srgbClr val="1C1C1C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" y="317305"/>
            <a:ext cx="9143999" cy="834846"/>
          </a:xfrm>
        </p:spPr>
        <p:txBody>
          <a:bodyPr/>
          <a:lstStyle/>
          <a:p>
            <a:pPr algn="ctr"/>
            <a:r>
              <a:rPr lang="en-US" dirty="0" smtClean="0"/>
              <a:t>Pump Selection: Meeting and Exceeding ASHRAE Standard 90.1</a:t>
            </a:r>
            <a:endParaRPr lang="en-US" dirty="0"/>
          </a:p>
        </p:txBody>
      </p:sp>
      <p:sp>
        <p:nvSpPr>
          <p:cNvPr id="219145" name="Rectangle 9"/>
          <p:cNvSpPr>
            <a:spLocks noChangeArrowheads="1"/>
          </p:cNvSpPr>
          <p:nvPr/>
        </p:nvSpPr>
        <p:spPr bwMode="auto">
          <a:xfrm>
            <a:off x="3433763" y="3808413"/>
            <a:ext cx="227012" cy="606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3145" y="1303940"/>
            <a:ext cx="774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ASHRAE Ottawa Valley Chapter Meeting 6 - March 18</a:t>
            </a:r>
            <a:r>
              <a:rPr lang="en-US" baseline="30000" dirty="0" smtClean="0"/>
              <a:t>th</a:t>
            </a:r>
            <a:r>
              <a:rPr lang="en-US" dirty="0" smtClean="0"/>
              <a:t>, 2014</a:t>
            </a:r>
          </a:p>
          <a:p>
            <a:pPr algn="ctr"/>
            <a:endParaRPr lang="en-CA" dirty="0" smtClean="0"/>
          </a:p>
          <a:p>
            <a:pPr algn="ctr"/>
            <a:r>
              <a:rPr lang="en-CA" dirty="0" smtClean="0"/>
              <a:t>Presenter: Andrew Moore – Armstrong Fluid Technology Technical Support Engineer</a:t>
            </a:r>
            <a:endParaRPr lang="el-GR" dirty="0" smtClean="0"/>
          </a:p>
          <a:p>
            <a:endParaRPr lang="en-CA" dirty="0"/>
          </a:p>
        </p:txBody>
      </p:sp>
      <p:pic>
        <p:nvPicPr>
          <p:cNvPr id="7" name="Picture 3" descr="DE-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7202" y="2052925"/>
            <a:ext cx="4933175" cy="47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48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Speed Pumping Sizing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2620" y="1534985"/>
            <a:ext cx="6266910" cy="468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89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Speed Pumping Sizing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4410" y="1455730"/>
            <a:ext cx="6257965" cy="45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89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463" y="663575"/>
            <a:ext cx="8334375" cy="620713"/>
          </a:xfrm>
        </p:spPr>
        <p:txBody>
          <a:bodyPr tIns="137160"/>
          <a:lstStyle/>
          <a:p>
            <a:r>
              <a:rPr lang="en-US" dirty="0" smtClean="0"/>
              <a:t>Constant </a:t>
            </a:r>
            <a:r>
              <a:rPr lang="en-US" dirty="0"/>
              <a:t>Speed Selection</a:t>
            </a:r>
          </a:p>
        </p:txBody>
      </p:sp>
      <p:sp>
        <p:nvSpPr>
          <p:cNvPr id="260099" name="Rectangle 3"/>
          <p:cNvSpPr>
            <a:spLocks noChangeArrowheads="1"/>
          </p:cNvSpPr>
          <p:nvPr/>
        </p:nvSpPr>
        <p:spPr bwMode="auto">
          <a:xfrm>
            <a:off x="322263" y="2443163"/>
            <a:ext cx="7680325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  <a:buSzPct val="85000"/>
            </a:pPr>
            <a:endParaRPr lang="en-US" sz="2800" b="1">
              <a:solidFill>
                <a:srgbClr val="4D4D4D"/>
              </a:solidFill>
              <a:latin typeface="Lucida Sans" pitchFamily="34" charset="0"/>
              <a:ea typeface="MS PGothic" pitchFamily="34" charset="-128"/>
            </a:endParaRPr>
          </a:p>
        </p:txBody>
      </p:sp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4420209" y="1683415"/>
            <a:ext cx="47237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Lucida Sans" pitchFamily="34" charset="0"/>
              </a:rPr>
              <a:t>Constant speed selection is based on flow, head and design point efficiency</a:t>
            </a:r>
          </a:p>
        </p:txBody>
      </p:sp>
      <p:pic>
        <p:nvPicPr>
          <p:cNvPr id="260103" name="Picture 7" descr="DE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17" r="50833"/>
          <a:stretch>
            <a:fillRect/>
          </a:stretch>
        </p:blipFill>
        <p:spPr bwMode="auto">
          <a:xfrm>
            <a:off x="284163" y="1531938"/>
            <a:ext cx="4060825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52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463" y="663575"/>
            <a:ext cx="8334375" cy="620713"/>
          </a:xfrm>
        </p:spPr>
        <p:txBody>
          <a:bodyPr tIns="137160"/>
          <a:lstStyle/>
          <a:p>
            <a:r>
              <a:rPr lang="en-US" dirty="0" smtClean="0"/>
              <a:t>Constant </a:t>
            </a:r>
            <a:r>
              <a:rPr lang="en-US" dirty="0"/>
              <a:t>Speed Selection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4344987" y="1721610"/>
            <a:ext cx="432593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Lucida Sans" pitchFamily="34" charset="0"/>
              </a:rPr>
              <a:t>Pump </a:t>
            </a:r>
            <a:r>
              <a:rPr lang="en-US" sz="2000" dirty="0" smtClean="0">
                <a:latin typeface="Lucida Sans" pitchFamily="34" charset="0"/>
              </a:rPr>
              <a:t>is delivered and installed </a:t>
            </a:r>
            <a:r>
              <a:rPr lang="en-US" sz="2000" dirty="0">
                <a:latin typeface="Lucida Sans" pitchFamily="34" charset="0"/>
              </a:rPr>
              <a:t>and is over pumping </a:t>
            </a:r>
            <a:r>
              <a:rPr lang="en-US" sz="2000" dirty="0" smtClean="0">
                <a:latin typeface="Lucida Sans" pitchFamily="34" charset="0"/>
              </a:rPr>
              <a:t>because in reality ther</a:t>
            </a:r>
            <a:r>
              <a:rPr lang="en-US" sz="2000" dirty="0" smtClean="0"/>
              <a:t>e is </a:t>
            </a:r>
            <a:r>
              <a:rPr lang="en-US" sz="2000" dirty="0" smtClean="0">
                <a:latin typeface="Lucida Sans" pitchFamily="34" charset="0"/>
              </a:rPr>
              <a:t>less </a:t>
            </a:r>
            <a:r>
              <a:rPr lang="en-US" sz="2000" dirty="0">
                <a:latin typeface="Lucida Sans" pitchFamily="34" charset="0"/>
              </a:rPr>
              <a:t>head </a:t>
            </a:r>
            <a:r>
              <a:rPr lang="en-US" sz="2000" dirty="0" smtClean="0">
                <a:latin typeface="Lucida Sans" pitchFamily="34" charset="0"/>
              </a:rPr>
              <a:t>than calculated.</a:t>
            </a:r>
            <a:endParaRPr lang="en-US" sz="2000" dirty="0">
              <a:latin typeface="Lucida Sans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Lucida Sans" pitchFamily="34" charset="0"/>
              </a:rPr>
              <a:t>So, what do we do?</a:t>
            </a:r>
          </a:p>
        </p:txBody>
      </p:sp>
      <p:pic>
        <p:nvPicPr>
          <p:cNvPr id="261127" name="Picture 7" descr="DE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54" t="17917" r="1685"/>
          <a:stretch>
            <a:fillRect/>
          </a:stretch>
        </p:blipFill>
        <p:spPr bwMode="auto">
          <a:xfrm>
            <a:off x="474663" y="1531938"/>
            <a:ext cx="3870325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99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7" name="Picture 7" descr="DE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17" r="50833"/>
          <a:stretch>
            <a:fillRect/>
          </a:stretch>
        </p:blipFill>
        <p:spPr bwMode="auto">
          <a:xfrm>
            <a:off x="284163" y="1531938"/>
            <a:ext cx="4060825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463" y="663575"/>
            <a:ext cx="8334375" cy="620713"/>
          </a:xfrm>
        </p:spPr>
        <p:txBody>
          <a:bodyPr tIns="137160"/>
          <a:lstStyle/>
          <a:p>
            <a:r>
              <a:rPr lang="en-US" dirty="0" smtClean="0"/>
              <a:t>Constant </a:t>
            </a:r>
            <a:r>
              <a:rPr lang="en-US" dirty="0"/>
              <a:t>Speed Selection</a:t>
            </a:r>
          </a:p>
        </p:txBody>
      </p:sp>
      <p:sp>
        <p:nvSpPr>
          <p:cNvPr id="296963" name="Rectangle 3"/>
          <p:cNvSpPr>
            <a:spLocks noChangeArrowheads="1"/>
          </p:cNvSpPr>
          <p:nvPr/>
        </p:nvSpPr>
        <p:spPr bwMode="auto">
          <a:xfrm>
            <a:off x="322263" y="2443163"/>
            <a:ext cx="7680325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  <a:buSzPct val="85000"/>
            </a:pPr>
            <a:endParaRPr lang="en-US" sz="2800" b="1">
              <a:solidFill>
                <a:srgbClr val="4D4D4D"/>
              </a:solidFill>
              <a:latin typeface="Lucida Sans" pitchFamily="34" charset="0"/>
              <a:ea typeface="MS PGothic" pitchFamily="34" charset="-128"/>
            </a:endParaRPr>
          </a:p>
        </p:txBody>
      </p:sp>
      <p:sp>
        <p:nvSpPr>
          <p:cNvPr id="296965" name="Line 5"/>
          <p:cNvSpPr>
            <a:spLocks noChangeShapeType="1"/>
          </p:cNvSpPr>
          <p:nvPr/>
        </p:nvSpPr>
        <p:spPr bwMode="auto">
          <a:xfrm flipH="1" flipV="1">
            <a:off x="2371725" y="2443163"/>
            <a:ext cx="833438" cy="7588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4344989" y="1569597"/>
            <a:ext cx="44005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D7252D"/>
                </a:solidFill>
                <a:latin typeface="Lucida Sans" pitchFamily="34" charset="0"/>
              </a:rPr>
              <a:t>Throttle the </a:t>
            </a:r>
            <a:r>
              <a:rPr lang="en-US" sz="2000" dirty="0" smtClean="0">
                <a:solidFill>
                  <a:srgbClr val="D7252D"/>
                </a:solidFill>
                <a:latin typeface="Lucida Sans" pitchFamily="34" charset="0"/>
              </a:rPr>
              <a:t>pump!</a:t>
            </a:r>
            <a:endParaRPr lang="en-US" sz="2000" dirty="0">
              <a:solidFill>
                <a:srgbClr val="D7252D"/>
              </a:solidFill>
              <a:latin typeface="Lucida Sans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Lucida Sans" pitchFamily="34" charset="0"/>
              </a:rPr>
              <a:t>It’s like driving </a:t>
            </a:r>
            <a:r>
              <a:rPr lang="en-US" sz="2000" dirty="0" smtClean="0">
                <a:latin typeface="Lucida Sans" pitchFamily="34" charset="0"/>
              </a:rPr>
              <a:t>with one foot on the gas and the other on </a:t>
            </a:r>
            <a:r>
              <a:rPr lang="en-US" sz="2000" dirty="0">
                <a:latin typeface="Lucida Sans" pitchFamily="34" charset="0"/>
              </a:rPr>
              <a:t>the brake.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Lucida Sans" pitchFamily="34" charset="0"/>
              </a:rPr>
              <a:t>Now, if we </a:t>
            </a:r>
            <a:r>
              <a:rPr lang="en-US" sz="2000" dirty="0" smtClean="0">
                <a:latin typeface="Lucida Sans" pitchFamily="34" charset="0"/>
              </a:rPr>
              <a:t>install a </a:t>
            </a:r>
            <a:r>
              <a:rPr lang="en-US" sz="2000" dirty="0">
                <a:latin typeface="Lucida Sans" pitchFamily="34" charset="0"/>
              </a:rPr>
              <a:t>drive, what </a:t>
            </a:r>
            <a:r>
              <a:rPr lang="en-US" sz="2000" dirty="0" smtClean="0">
                <a:latin typeface="Lucida Sans" pitchFamily="34" charset="0"/>
              </a:rPr>
              <a:t>do we do?</a:t>
            </a:r>
            <a:endParaRPr lang="en-US" sz="2000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7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7" name="Picture 7" descr="DE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17" r="50833"/>
          <a:stretch>
            <a:fillRect/>
          </a:stretch>
        </p:blipFill>
        <p:spPr bwMode="auto">
          <a:xfrm>
            <a:off x="284163" y="1531938"/>
            <a:ext cx="4060825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463" y="663575"/>
            <a:ext cx="8334375" cy="620713"/>
          </a:xfrm>
        </p:spPr>
        <p:txBody>
          <a:bodyPr tIns="137160"/>
          <a:lstStyle/>
          <a:p>
            <a:r>
              <a:rPr lang="en-US" dirty="0" smtClean="0"/>
              <a:t>Converting from Constant </a:t>
            </a:r>
            <a:r>
              <a:rPr lang="en-US" dirty="0"/>
              <a:t>Speed </a:t>
            </a:r>
            <a:r>
              <a:rPr lang="en-US" dirty="0" smtClean="0"/>
              <a:t>to Variable Speed</a:t>
            </a:r>
            <a:endParaRPr lang="en-US" dirty="0"/>
          </a:p>
        </p:txBody>
      </p:sp>
      <p:sp>
        <p:nvSpPr>
          <p:cNvPr id="296963" name="Rectangle 3"/>
          <p:cNvSpPr>
            <a:spLocks noChangeArrowheads="1"/>
          </p:cNvSpPr>
          <p:nvPr/>
        </p:nvSpPr>
        <p:spPr bwMode="auto">
          <a:xfrm>
            <a:off x="322263" y="2443163"/>
            <a:ext cx="7680325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  <a:buSzPct val="85000"/>
            </a:pPr>
            <a:endParaRPr lang="en-US" sz="2800" b="1">
              <a:solidFill>
                <a:srgbClr val="4D4D4D"/>
              </a:solidFill>
              <a:latin typeface="Lucida Sans" pitchFamily="34" charset="0"/>
              <a:ea typeface="MS PGothic" pitchFamily="34" charset="-128"/>
            </a:endParaRPr>
          </a:p>
        </p:txBody>
      </p:sp>
      <p:sp>
        <p:nvSpPr>
          <p:cNvPr id="296965" name="Line 5"/>
          <p:cNvSpPr>
            <a:spLocks noChangeShapeType="1"/>
          </p:cNvSpPr>
          <p:nvPr/>
        </p:nvSpPr>
        <p:spPr bwMode="auto">
          <a:xfrm flipH="1" flipV="1">
            <a:off x="2371725" y="2443163"/>
            <a:ext cx="833438" cy="7588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4344989" y="1569597"/>
            <a:ext cx="44005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Lucida Sans" pitchFamily="34" charset="0"/>
              </a:rPr>
              <a:t>Nothing, because the balancing contractor will use the triple duty valve to throttle the pump and get it back to the stamped nameplate design point.</a:t>
            </a:r>
            <a:endParaRPr lang="en-US" sz="2000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54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Converting from Constant Speed to Variable Speed</a:t>
            </a:r>
            <a:endParaRPr lang="en-US" sz="2400" dirty="0"/>
          </a:p>
        </p:txBody>
      </p:sp>
      <p:sp>
        <p:nvSpPr>
          <p:cNvPr id="295941" name="Line 5"/>
          <p:cNvSpPr>
            <a:spLocks noChangeShapeType="1"/>
          </p:cNvSpPr>
          <p:nvPr/>
        </p:nvSpPr>
        <p:spPr bwMode="auto">
          <a:xfrm flipH="1">
            <a:off x="2598738" y="3201988"/>
            <a:ext cx="911225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2" name="Text Box 6"/>
          <p:cNvSpPr txBox="1">
            <a:spLocks noChangeArrowheads="1"/>
          </p:cNvSpPr>
          <p:nvPr/>
        </p:nvSpPr>
        <p:spPr bwMode="auto">
          <a:xfrm>
            <a:off x="4695826" y="2290763"/>
            <a:ext cx="44481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Lucida Sans" pitchFamily="34" charset="0"/>
              </a:rPr>
              <a:t>What we should be doing is using the drive to lock the frequency to the new design point based on actual system head. </a:t>
            </a:r>
            <a:endParaRPr lang="en-US" sz="2000" dirty="0">
              <a:latin typeface="Lucida Sans" pitchFamily="34" charset="0"/>
            </a:endParaRPr>
          </a:p>
        </p:txBody>
      </p:sp>
      <p:pic>
        <p:nvPicPr>
          <p:cNvPr id="295945" name="Picture 9" descr="DE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05" r="50000"/>
          <a:stretch>
            <a:fillRect/>
          </a:stretch>
        </p:blipFill>
        <p:spPr bwMode="auto">
          <a:xfrm>
            <a:off x="322263" y="1379538"/>
            <a:ext cx="4373562" cy="53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3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Power Consumption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83415"/>
            <a:ext cx="9144000" cy="4174225"/>
          </a:xfrm>
        </p:spPr>
        <p:txBody>
          <a:bodyPr/>
          <a:lstStyle/>
          <a:p>
            <a:pPr marL="0" indent="0" algn="just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dirty="0" smtClean="0"/>
              <a:t>BHP = </a:t>
            </a:r>
            <a:r>
              <a:rPr lang="en-US" sz="5400" u="sng" dirty="0" smtClean="0"/>
              <a:t>Flow x </a:t>
            </a:r>
            <a:r>
              <a:rPr lang="en-US" sz="5400" u="sng" dirty="0" smtClean="0"/>
              <a:t>Head x S.G. </a:t>
            </a:r>
            <a:endParaRPr lang="en-US" sz="5400" u="sng" dirty="0" smtClean="0"/>
          </a:p>
          <a:p>
            <a:pPr marL="0" indent="0" algn="ctr">
              <a:buNone/>
            </a:pPr>
            <a:r>
              <a:rPr lang="en-US" sz="5400" dirty="0"/>
              <a:t> </a:t>
            </a:r>
            <a:r>
              <a:rPr lang="en-US" sz="5400" dirty="0" smtClean="0"/>
              <a:t>         3960 x Efficiency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45297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Power Consumption Macro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86255657"/>
              </p:ext>
            </p:extLst>
          </p:nvPr>
        </p:nvGraphicFramePr>
        <p:xfrm>
          <a:off x="546100" y="1524000"/>
          <a:ext cx="8242300" cy="3943350"/>
        </p:xfrm>
        <a:graphic>
          <a:graphicData uri="http://schemas.openxmlformats.org/presentationml/2006/ole">
            <p:oleObj spid="_x0000_s19469" name="Worksheet" r:id="rId3" imgW="8244890" imgH="3947184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466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Control Strategies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880" y="2594155"/>
            <a:ext cx="8196262" cy="834227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dirty="0"/>
              <a:t>How do we control a pump?</a:t>
            </a:r>
          </a:p>
        </p:txBody>
      </p:sp>
    </p:spTree>
    <p:extLst>
      <p:ext uri="{BB962C8B-B14F-4D97-AF65-F5344CB8AC3E}">
        <p14:creationId xmlns:p14="http://schemas.microsoft.com/office/powerpoint/2010/main" xmlns="" val="24663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2312" y="1835205"/>
            <a:ext cx="7948017" cy="2571695"/>
          </a:xfrm>
        </p:spPr>
        <p:txBody>
          <a:bodyPr/>
          <a:lstStyle/>
          <a:p>
            <a:pPr marL="285750" lvl="1" indent="0">
              <a:buNone/>
            </a:pPr>
            <a:endParaRPr lang="en-US" sz="2000" b="1" u="sng" dirty="0" smtClean="0"/>
          </a:p>
          <a:p>
            <a:pPr marL="285750" lvl="1" indent="0">
              <a:buNone/>
            </a:pPr>
            <a:endParaRPr lang="en-US" sz="2000" b="1" u="sng" dirty="0" smtClean="0"/>
          </a:p>
          <a:p>
            <a:pPr lvl="2">
              <a:buFont typeface="Wingdings" pitchFamily="2" charset="2"/>
              <a:buChar char="q"/>
            </a:pPr>
            <a:r>
              <a:rPr lang="en-US" sz="2000" dirty="0" smtClean="0"/>
              <a:t>Systems shall have control valves capable of reducing system flow to 50% or less of the design day flow</a:t>
            </a:r>
          </a:p>
          <a:p>
            <a:pPr lvl="2">
              <a:buFont typeface="Wingdings" pitchFamily="2" charset="2"/>
              <a:buChar char="q"/>
            </a:pPr>
            <a:endParaRPr lang="en-US" sz="2000" dirty="0" smtClean="0"/>
          </a:p>
          <a:p>
            <a:pPr lvl="2">
              <a:buFont typeface="Wingdings" pitchFamily="2" charset="2"/>
              <a:buChar char="q"/>
            </a:pPr>
            <a:r>
              <a:rPr lang="en-US" sz="2000" dirty="0" smtClean="0"/>
              <a:t>Systems shall have controls to reduce pumping energy use by 70% of design flow power at 50% flow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0" y="848570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CA" sz="2400" dirty="0" smtClean="0">
                <a:solidFill>
                  <a:srgbClr val="D7252D"/>
                </a:solidFill>
                <a:latin typeface="Lucida Sans" pitchFamily="34" charset="0"/>
                <a:ea typeface="ＭＳ Ｐゴシック" pitchFamily="34" charset="-128"/>
              </a:rPr>
              <a:t>ASHRAE 90.1 Standards for Energy Efficient </a:t>
            </a:r>
            <a:r>
              <a:rPr lang="en-CA" sz="2400" dirty="0" smtClean="0">
                <a:solidFill>
                  <a:srgbClr val="D7252D"/>
                </a:solidFill>
                <a:latin typeface="Lucida Sans" pitchFamily="34" charset="0"/>
                <a:ea typeface="ＭＳ Ｐゴシック" pitchFamily="34" charset="-128"/>
              </a:rPr>
              <a:t>Buildings Two </a:t>
            </a:r>
            <a:r>
              <a:rPr lang="en-CA" sz="2400" dirty="0" smtClean="0">
                <a:solidFill>
                  <a:srgbClr val="D7252D"/>
                </a:solidFill>
                <a:latin typeface="Lucida Sans" pitchFamily="34" charset="0"/>
                <a:ea typeface="ＭＳ Ｐゴシック" pitchFamily="34" charset="-128"/>
              </a:rPr>
              <a:t>Main Points</a:t>
            </a:r>
          </a:p>
          <a:p>
            <a:pPr eaLnBrk="1" hangingPunct="1"/>
            <a:endParaRPr lang="en-US" sz="2400" dirty="0" smtClean="0">
              <a:solidFill>
                <a:srgbClr val="D7252D"/>
              </a:solidFill>
              <a:latin typeface="Lucida Sans" pitchFamily="34" charset="0"/>
              <a:ea typeface="ＭＳ Ｐゴシック" pitchFamily="34" charset="-128"/>
            </a:endParaRPr>
          </a:p>
          <a:p>
            <a:pPr eaLnBrk="1" hangingPunct="1"/>
            <a:endParaRPr lang="en-US" sz="2400" dirty="0" smtClean="0">
              <a:solidFill>
                <a:srgbClr val="D7252D"/>
              </a:solidFill>
              <a:latin typeface="Lucida Sans" pitchFamily="34" charset="0"/>
              <a:ea typeface="ＭＳ Ｐゴシック" pitchFamily="34" charset="-128"/>
            </a:endParaRPr>
          </a:p>
          <a:p>
            <a:pPr eaLnBrk="1" hangingPunct="1"/>
            <a:endParaRPr lang="en-US" sz="2400" dirty="0" smtClean="0">
              <a:solidFill>
                <a:srgbClr val="D7252D"/>
              </a:solidFill>
              <a:latin typeface="Lucida Sans" pitchFamily="34" charset="0"/>
              <a:ea typeface="ＭＳ Ｐゴシック" pitchFamily="34" charset="-128"/>
            </a:endParaRPr>
          </a:p>
          <a:p>
            <a:pPr eaLnBrk="1" hangingPunct="1"/>
            <a:endParaRPr lang="en-US" sz="2400" dirty="0" smtClean="0">
              <a:solidFill>
                <a:srgbClr val="D7252D"/>
              </a:solidFill>
              <a:latin typeface="Lucida Sans" pitchFamily="34" charset="0"/>
              <a:ea typeface="ＭＳ Ｐゴシック" pitchFamily="34" charset="-128"/>
            </a:endParaRPr>
          </a:p>
          <a:p>
            <a:pPr eaLnBrk="1" hangingPunct="1"/>
            <a:endParaRPr lang="en-CA" sz="2400" dirty="0" smtClean="0">
              <a:solidFill>
                <a:srgbClr val="D7252D"/>
              </a:solidFill>
              <a:latin typeface="Lucida Sans" pitchFamily="34" charset="0"/>
              <a:ea typeface="ＭＳ Ｐゴシック" pitchFamily="34" charset="-128"/>
            </a:endParaRPr>
          </a:p>
          <a:p>
            <a:pPr eaLnBrk="1" hangingPunct="1"/>
            <a:endParaRPr lang="en-CA" sz="2400" dirty="0" smtClean="0">
              <a:solidFill>
                <a:srgbClr val="D7252D"/>
              </a:solidFill>
              <a:latin typeface="Lucida Sans" pitchFamily="34" charset="0"/>
              <a:ea typeface="ＭＳ Ｐゴシック" pitchFamily="34" charset="-128"/>
            </a:endParaRPr>
          </a:p>
          <a:p>
            <a:pPr eaLnBrk="1" hangingPunct="1"/>
            <a:endParaRPr lang="en-CA" sz="2400" dirty="0" smtClean="0">
              <a:solidFill>
                <a:srgbClr val="D7252D"/>
              </a:solidFill>
              <a:latin typeface="Lucida Sans" pitchFamily="34" charset="0"/>
              <a:ea typeface="ＭＳ Ｐゴシック" pitchFamily="34" charset="-128"/>
            </a:endParaRPr>
          </a:p>
          <a:p>
            <a:pPr eaLnBrk="1" hangingPunct="1"/>
            <a:endParaRPr lang="en-CA" sz="2400" dirty="0" smtClean="0">
              <a:solidFill>
                <a:srgbClr val="D7252D"/>
              </a:solidFill>
              <a:latin typeface="Lucida Sans" pitchFamily="34" charset="0"/>
              <a:ea typeface="ＭＳ Ｐゴシック" pitchFamily="34" charset="-128"/>
            </a:endParaRPr>
          </a:p>
          <a:p>
            <a:pPr eaLnBrk="1" hangingPunct="1"/>
            <a:endParaRPr lang="en-CA" sz="2400" dirty="0" smtClean="0">
              <a:solidFill>
                <a:srgbClr val="D7252D"/>
              </a:solidFill>
              <a:latin typeface="Lucida Sans" pitchFamily="34" charset="0"/>
              <a:ea typeface="ＭＳ Ｐゴシック" pitchFamily="34" charset="-128"/>
            </a:endParaRPr>
          </a:p>
          <a:p>
            <a:pPr eaLnBrk="1" hangingPunct="1"/>
            <a:endParaRPr lang="en-CA" sz="2400" dirty="0">
              <a:solidFill>
                <a:srgbClr val="D7252D"/>
              </a:solidFill>
              <a:latin typeface="Lucida Sans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69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296863" y="1597025"/>
            <a:ext cx="7177087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AFFINITY LAWS: influence on volume, pressure and </a:t>
            </a:r>
            <a:r>
              <a:rPr lang="en-US" sz="2000" dirty="0" err="1">
                <a:solidFill>
                  <a:srgbClr val="000000"/>
                </a:solidFill>
                <a:latin typeface="Lucida Sans" pitchFamily="34" charset="0"/>
              </a:rPr>
              <a:t>bhp</a:t>
            </a:r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For variations in impeller diameter, at constant speed:</a:t>
            </a:r>
          </a:p>
          <a:p>
            <a:endParaRPr lang="en-US" sz="2000" dirty="0">
              <a:solidFill>
                <a:srgbClr val="000000"/>
              </a:solidFill>
              <a:latin typeface="Lucida Sans" pitchFamily="34" charset="0"/>
            </a:endParaRPr>
          </a:p>
          <a:p>
            <a:r>
              <a:rPr lang="en-US" sz="2000" u="sng" dirty="0">
                <a:solidFill>
                  <a:srgbClr val="000000"/>
                </a:solidFill>
                <a:latin typeface="Lucida Sans" pitchFamily="34" charset="0"/>
              </a:rPr>
              <a:t>D1</a:t>
            </a:r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 = </a:t>
            </a:r>
            <a:r>
              <a:rPr lang="en-US" sz="2000" u="sng" dirty="0">
                <a:solidFill>
                  <a:srgbClr val="000000"/>
                </a:solidFill>
                <a:latin typeface="Lucida Sans" pitchFamily="34" charset="0"/>
              </a:rPr>
              <a:t>Q1</a:t>
            </a:r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 =     </a:t>
            </a:r>
            <a:r>
              <a:rPr lang="en-US" sz="2000" u="sng" dirty="0">
                <a:solidFill>
                  <a:srgbClr val="000000"/>
                </a:solidFill>
                <a:latin typeface="Lucida Sans" pitchFamily="34" charset="0"/>
              </a:rPr>
              <a:t>H1</a:t>
            </a:r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		</a:t>
            </a:r>
            <a:r>
              <a:rPr lang="en-US" sz="2000" u="sng" dirty="0">
                <a:solidFill>
                  <a:srgbClr val="000000"/>
                </a:solidFill>
                <a:latin typeface="Lucida Sans" pitchFamily="34" charset="0"/>
              </a:rPr>
              <a:t>BHP1</a:t>
            </a:r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 = </a:t>
            </a:r>
            <a:r>
              <a:rPr lang="en-US" sz="2000" u="sng" dirty="0">
                <a:solidFill>
                  <a:srgbClr val="000000"/>
                </a:solidFill>
                <a:latin typeface="Lucida Sans" pitchFamily="34" charset="0"/>
              </a:rPr>
              <a:t>D1</a:t>
            </a:r>
            <a:r>
              <a:rPr lang="en-US" sz="2000" baseline="40000" dirty="0">
                <a:solidFill>
                  <a:srgbClr val="000000"/>
                </a:solidFill>
                <a:latin typeface="Lucida Sans" pitchFamily="34" charset="0"/>
              </a:rPr>
              <a:t>3</a:t>
            </a:r>
          </a:p>
          <a:p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D2    Q2        H2		BHP2    D2</a:t>
            </a:r>
            <a:r>
              <a:rPr lang="en-US" sz="2000" baseline="40000" dirty="0">
                <a:solidFill>
                  <a:srgbClr val="000000"/>
                </a:solidFill>
                <a:latin typeface="Lucida Sans" pitchFamily="34" charset="0"/>
              </a:rPr>
              <a:t>3</a:t>
            </a:r>
          </a:p>
          <a:p>
            <a:endParaRPr lang="en-US" sz="2000" dirty="0">
              <a:solidFill>
                <a:srgbClr val="000000"/>
              </a:solidFill>
              <a:latin typeface="Lucida Sans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For variations in speed, with constant impeller diameter:</a:t>
            </a:r>
          </a:p>
          <a:p>
            <a:endParaRPr lang="en-US" sz="2000" dirty="0">
              <a:solidFill>
                <a:srgbClr val="000000"/>
              </a:solidFill>
              <a:latin typeface="Lucida Sans" pitchFamily="34" charset="0"/>
            </a:endParaRPr>
          </a:p>
          <a:p>
            <a:r>
              <a:rPr lang="en-US" sz="2000" u="sng" dirty="0" smtClean="0">
                <a:solidFill>
                  <a:srgbClr val="000000"/>
                </a:solidFill>
                <a:latin typeface="Lucida Sans" pitchFamily="34" charset="0"/>
              </a:rPr>
              <a:t>S1</a:t>
            </a:r>
            <a:r>
              <a:rPr lang="en-US" sz="2000" dirty="0" smtClean="0">
                <a:solidFill>
                  <a:srgbClr val="000000"/>
                </a:solidFill>
                <a:latin typeface="Lucida Sans" pitchFamily="34" charset="0"/>
              </a:rPr>
              <a:t> = </a:t>
            </a:r>
            <a:r>
              <a:rPr lang="en-US" sz="2000" u="sng" dirty="0" smtClean="0">
                <a:solidFill>
                  <a:srgbClr val="000000"/>
                </a:solidFill>
                <a:latin typeface="Lucida Sans" pitchFamily="34" charset="0"/>
              </a:rPr>
              <a:t>Q1</a:t>
            </a:r>
            <a:r>
              <a:rPr lang="en-US" sz="2000" dirty="0" smtClean="0">
                <a:solidFill>
                  <a:srgbClr val="000000"/>
                </a:solidFill>
                <a:latin typeface="Lucida Sans" pitchFamily="34" charset="0"/>
              </a:rPr>
              <a:t> =     </a:t>
            </a:r>
            <a:r>
              <a:rPr lang="en-US" sz="2000" u="sng" dirty="0" smtClean="0">
                <a:solidFill>
                  <a:srgbClr val="000000"/>
                </a:solidFill>
                <a:latin typeface="Lucida Sans" pitchFamily="34" charset="0"/>
              </a:rPr>
              <a:t>H1</a:t>
            </a:r>
            <a:r>
              <a:rPr lang="en-US" sz="2000" dirty="0" smtClean="0">
                <a:solidFill>
                  <a:srgbClr val="000000"/>
                </a:solidFill>
                <a:latin typeface="Lucida Sans" pitchFamily="34" charset="0"/>
              </a:rPr>
              <a:t>		</a:t>
            </a:r>
            <a:r>
              <a:rPr lang="en-US" sz="2000" u="sng" dirty="0" smtClean="0">
                <a:solidFill>
                  <a:srgbClr val="000000"/>
                </a:solidFill>
                <a:latin typeface="Lucida Sans" pitchFamily="34" charset="0"/>
              </a:rPr>
              <a:t>BHP1</a:t>
            </a:r>
            <a:r>
              <a:rPr lang="en-US" sz="2000" dirty="0" smtClean="0">
                <a:solidFill>
                  <a:srgbClr val="000000"/>
                </a:solidFill>
                <a:latin typeface="Lucida Sans" pitchFamily="34" charset="0"/>
              </a:rPr>
              <a:t> = </a:t>
            </a:r>
            <a:r>
              <a:rPr lang="en-US" sz="2000" u="sng" dirty="0" smtClean="0">
                <a:solidFill>
                  <a:srgbClr val="000000"/>
                </a:solidFill>
                <a:latin typeface="Lucida Sans" pitchFamily="34" charset="0"/>
              </a:rPr>
              <a:t>S1</a:t>
            </a:r>
            <a:endParaRPr lang="en-US" sz="2000" baseline="40000" dirty="0" smtClean="0">
              <a:solidFill>
                <a:srgbClr val="000000"/>
              </a:solidFill>
              <a:latin typeface="Lucida Sans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Lucida Sans" pitchFamily="34" charset="0"/>
              </a:rPr>
              <a:t>S2 = Q2        H2		BHP2    S2 </a:t>
            </a:r>
          </a:p>
          <a:p>
            <a:endParaRPr lang="en-US" sz="2000" dirty="0">
              <a:solidFill>
                <a:srgbClr val="000000"/>
              </a:solidFill>
              <a:latin typeface="Lucida Sans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Where:	D = Impeller Diameter </a:t>
            </a:r>
            <a:r>
              <a:rPr lang="en-US" sz="2000" dirty="0" smtClean="0">
                <a:solidFill>
                  <a:srgbClr val="000000"/>
                </a:solidFill>
                <a:latin typeface="Lucida Sans" pitchFamily="34" charset="0"/>
              </a:rPr>
              <a:t>(inch </a:t>
            </a:r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/ mm)</a:t>
            </a:r>
          </a:p>
          <a:p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	H = Pump Head (Ft / m)</a:t>
            </a:r>
          </a:p>
          <a:p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	Q = Pump Capacity (</a:t>
            </a:r>
            <a:r>
              <a:rPr lang="en-US" sz="2000" dirty="0" err="1">
                <a:solidFill>
                  <a:srgbClr val="000000"/>
                </a:solidFill>
                <a:latin typeface="Lucida Sans" pitchFamily="34" charset="0"/>
              </a:rPr>
              <a:t>gpm</a:t>
            </a:r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 / </a:t>
            </a:r>
            <a:r>
              <a:rPr lang="en-US" sz="2000" dirty="0" err="1">
                <a:solidFill>
                  <a:srgbClr val="000000"/>
                </a:solidFill>
                <a:latin typeface="Lucida Sans" pitchFamily="34" charset="0"/>
              </a:rPr>
              <a:t>lps</a:t>
            </a:r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)</a:t>
            </a:r>
          </a:p>
          <a:p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	S = Speed (</a:t>
            </a:r>
            <a:r>
              <a:rPr lang="en-US" sz="2000" dirty="0" smtClean="0">
                <a:solidFill>
                  <a:srgbClr val="000000"/>
                </a:solidFill>
                <a:latin typeface="Lucida Sans" pitchFamily="34" charset="0"/>
              </a:rPr>
              <a:t>rpm)</a:t>
            </a:r>
            <a:endParaRPr lang="en-US" sz="2000" dirty="0">
              <a:solidFill>
                <a:srgbClr val="000000"/>
              </a:solidFill>
              <a:latin typeface="Lucida Sans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	BHP = Brake Horsepower (Shaft Power - </a:t>
            </a:r>
            <a:r>
              <a:rPr lang="en-US" sz="2000" dirty="0" err="1">
                <a:solidFill>
                  <a:srgbClr val="000000"/>
                </a:solidFill>
                <a:latin typeface="Lucida Sans" pitchFamily="34" charset="0"/>
              </a:rPr>
              <a:t>hp</a:t>
            </a:r>
            <a:r>
              <a:rPr lang="en-US" sz="2000" dirty="0">
                <a:solidFill>
                  <a:srgbClr val="000000"/>
                </a:solidFill>
                <a:latin typeface="Lucida Sans" pitchFamily="34" charset="0"/>
              </a:rPr>
              <a:t> / kW)</a:t>
            </a:r>
            <a:endParaRPr lang="en-US" sz="2400" dirty="0">
              <a:solidFill>
                <a:srgbClr val="000000"/>
              </a:solidFill>
              <a:latin typeface="Lucida Sans" pitchFamily="34" charset="0"/>
            </a:endParaRPr>
          </a:p>
        </p:txBody>
      </p:sp>
      <p:grpSp>
        <p:nvGrpSpPr>
          <p:cNvPr id="22531" name="Group 11"/>
          <p:cNvGrpSpPr>
            <a:grpSpLocks/>
          </p:cNvGrpSpPr>
          <p:nvPr/>
        </p:nvGrpSpPr>
        <p:grpSpPr bwMode="auto">
          <a:xfrm>
            <a:off x="1517650" y="3984625"/>
            <a:ext cx="898525" cy="823913"/>
            <a:chOff x="956" y="2510"/>
            <a:chExt cx="566" cy="519"/>
          </a:xfrm>
        </p:grpSpPr>
        <p:sp>
          <p:nvSpPr>
            <p:cNvPr id="22536" name="Text Box 10"/>
            <p:cNvSpPr txBox="1">
              <a:spLocks noChangeArrowheads="1"/>
            </p:cNvSpPr>
            <p:nvPr/>
          </p:nvSpPr>
          <p:spPr bwMode="auto">
            <a:xfrm>
              <a:off x="956" y="2510"/>
              <a:ext cx="289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000000"/>
                  </a:solidFill>
                  <a:sym typeface="Symbol" pitchFamily="18" charset="2"/>
                </a:rPr>
                <a:t></a:t>
              </a:r>
              <a:endParaRPr lang="en-US" sz="48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2537" name="Straight Connector 24"/>
            <p:cNvCxnSpPr>
              <a:cxnSpLocks noChangeShapeType="1"/>
            </p:cNvCxnSpPr>
            <p:nvPr/>
          </p:nvCxnSpPr>
          <p:spPr bwMode="auto">
            <a:xfrm flipV="1">
              <a:off x="1220" y="2545"/>
              <a:ext cx="302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296863" y="681038"/>
            <a:ext cx="73294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/>
          <a:p>
            <a:r>
              <a:rPr lang="en-US" sz="2400" b="1" dirty="0" smtClean="0">
                <a:solidFill>
                  <a:srgbClr val="E41C47"/>
                </a:solidFill>
                <a:latin typeface="Lucida Sans" pitchFamily="34" charset="0"/>
              </a:rPr>
              <a:t>Pump Affinity Laws</a:t>
            </a:r>
            <a:endParaRPr lang="en-US" sz="2400" b="1" dirty="0">
              <a:solidFill>
                <a:srgbClr val="E41C47"/>
              </a:solidFill>
              <a:latin typeface="Lucida Sans" pitchFamily="34" charset="0"/>
            </a:endParaRPr>
          </a:p>
        </p:txBody>
      </p:sp>
      <p:grpSp>
        <p:nvGrpSpPr>
          <p:cNvPr id="22533" name="Group 12"/>
          <p:cNvGrpSpPr>
            <a:grpSpLocks/>
          </p:cNvGrpSpPr>
          <p:nvPr/>
        </p:nvGrpSpPr>
        <p:grpSpPr bwMode="auto">
          <a:xfrm>
            <a:off x="1517650" y="2486025"/>
            <a:ext cx="898525" cy="823913"/>
            <a:chOff x="956" y="2510"/>
            <a:chExt cx="566" cy="519"/>
          </a:xfrm>
        </p:grpSpPr>
        <p:sp>
          <p:nvSpPr>
            <p:cNvPr id="22534" name="Text Box 10"/>
            <p:cNvSpPr txBox="1">
              <a:spLocks noChangeArrowheads="1"/>
            </p:cNvSpPr>
            <p:nvPr/>
          </p:nvSpPr>
          <p:spPr bwMode="auto">
            <a:xfrm>
              <a:off x="956" y="2510"/>
              <a:ext cx="289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000000"/>
                  </a:solidFill>
                  <a:sym typeface="Symbol" pitchFamily="18" charset="2"/>
                </a:rPr>
                <a:t></a:t>
              </a:r>
              <a:endParaRPr lang="en-US" sz="48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2535" name="Straight Connector 24"/>
            <p:cNvCxnSpPr>
              <a:cxnSpLocks noChangeShapeType="1"/>
            </p:cNvCxnSpPr>
            <p:nvPr/>
          </p:nvCxnSpPr>
          <p:spPr bwMode="auto">
            <a:xfrm flipV="1">
              <a:off x="1220" y="2545"/>
              <a:ext cx="302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3585365" y="4103652"/>
            <a:ext cx="58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 smtClean="0">
                <a:solidFill>
                  <a:srgbClr val="000000"/>
                </a:solidFill>
                <a:sym typeface="Symbol" pitchFamily="18" charset="2"/>
              </a:rPr>
              <a:t>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5216" y="4040188"/>
            <a:ext cx="316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4181784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84410" y="2442365"/>
            <a:ext cx="6982340" cy="1752600"/>
          </a:xfrm>
        </p:spPr>
        <p:txBody>
          <a:bodyPr/>
          <a:lstStyle/>
          <a:p>
            <a:pPr lvl="1" indent="-171450" algn="l">
              <a:buFontTx/>
              <a:buChar char="•"/>
            </a:pPr>
            <a:endParaRPr lang="en-US" altLang="en-US" dirty="0" smtClean="0">
              <a:latin typeface="Lucida Sans" pitchFamily="34" charset="0"/>
            </a:endParaRPr>
          </a:p>
          <a:p>
            <a:pPr lvl="1" indent="-171450" algn="l">
              <a:buFont typeface="Wingdings" pitchFamily="2" charset="2"/>
              <a:buChar char="q"/>
            </a:pPr>
            <a:r>
              <a:rPr lang="en-US" altLang="en-US" sz="2400" dirty="0" smtClean="0">
                <a:latin typeface="Lucida Sans" pitchFamily="34" charset="0"/>
              </a:rPr>
              <a:t>Flow varies directly with speed (rpm)* </a:t>
            </a:r>
          </a:p>
          <a:p>
            <a:pPr lvl="1" indent="-171450" algn="l">
              <a:buFont typeface="Wingdings" pitchFamily="2" charset="2"/>
              <a:buChar char="q"/>
            </a:pPr>
            <a:r>
              <a:rPr lang="en-US" altLang="en-US" sz="2400" dirty="0" smtClean="0">
                <a:latin typeface="Lucida Sans" pitchFamily="34" charset="0"/>
              </a:rPr>
              <a:t>Pump head varies to the square of speed* </a:t>
            </a:r>
          </a:p>
          <a:p>
            <a:pPr lvl="1" indent="-171450" algn="l">
              <a:buFont typeface="Wingdings" pitchFamily="2" charset="2"/>
              <a:buChar char="q"/>
            </a:pPr>
            <a:r>
              <a:rPr lang="en-US" altLang="en-US" sz="2400" dirty="0" smtClean="0">
                <a:latin typeface="Lucida Sans" pitchFamily="34" charset="0"/>
              </a:rPr>
              <a:t>Pump power varies to the cube of speed*</a:t>
            </a:r>
          </a:p>
          <a:p>
            <a:pPr lvl="1" indent="-171450">
              <a:buFontTx/>
              <a:buChar char="•"/>
            </a:pPr>
            <a:endParaRPr lang="en-US" altLang="en-US" sz="2400" dirty="0" smtClean="0">
              <a:latin typeface="Lucida Sans" pitchFamily="34" charset="0"/>
            </a:endParaRPr>
          </a:p>
          <a:p>
            <a:pPr lvl="1" indent="-171450"/>
            <a:r>
              <a:rPr lang="en-US" altLang="en-US" sz="2400" dirty="0" smtClean="0">
                <a:latin typeface="Lucida Sans" pitchFamily="34" charset="0"/>
              </a:rPr>
              <a:t>*Or impeller diameter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E41C47"/>
                </a:solidFill>
                <a:latin typeface="Lucida Sans" pitchFamily="34" charset="0"/>
              </a:rPr>
              <a:t>Pump Affinity Laws – Summarized</a:t>
            </a:r>
            <a:br>
              <a:rPr lang="en-US" dirty="0" smtClean="0">
                <a:solidFill>
                  <a:srgbClr val="E41C47"/>
                </a:solidFill>
                <a:latin typeface="Lucida Sans" pitchFamily="34" charset="0"/>
              </a:rPr>
            </a:br>
            <a:endParaRPr lang="en-CA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Control</a:t>
            </a:r>
            <a:endParaRPr lang="en-US" dirty="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608138"/>
            <a:ext cx="8196262" cy="349055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Pump Control - A History Lesson</a:t>
            </a:r>
          </a:p>
          <a:p>
            <a:pPr marL="0" indent="0">
              <a:buNone/>
            </a:pPr>
            <a:endParaRPr lang="en-US" sz="2400" dirty="0"/>
          </a:p>
          <a:p>
            <a:pPr marL="628650" lvl="1" indent="-342900">
              <a:buFont typeface="Wingdings" pitchFamily="2" charset="2"/>
              <a:buChar char="q"/>
            </a:pPr>
            <a:r>
              <a:rPr lang="en-US" sz="2400" dirty="0"/>
              <a:t>Constant Speed, three way valve</a:t>
            </a:r>
          </a:p>
          <a:p>
            <a:pPr marL="628650" lvl="1" indent="-342900">
              <a:buFont typeface="Wingdings" pitchFamily="2" charset="2"/>
              <a:buChar char="q"/>
            </a:pPr>
            <a:r>
              <a:rPr lang="en-US" sz="2400" dirty="0"/>
              <a:t>Constant Speed, </a:t>
            </a:r>
            <a:r>
              <a:rPr lang="en-US" sz="2400" dirty="0" smtClean="0"/>
              <a:t>throttling valve</a:t>
            </a:r>
            <a:endParaRPr lang="en-US" sz="2400" dirty="0"/>
          </a:p>
          <a:p>
            <a:pPr marL="628650" lvl="1" indent="-342900">
              <a:buFont typeface="Wingdings" pitchFamily="2" charset="2"/>
              <a:buChar char="q"/>
            </a:pPr>
            <a:r>
              <a:rPr lang="en-US" sz="2400" dirty="0"/>
              <a:t>Variable Speed, no DP Sensor</a:t>
            </a:r>
          </a:p>
          <a:p>
            <a:pPr marL="628650" lvl="1" indent="-342900">
              <a:buFont typeface="Wingdings" pitchFamily="2" charset="2"/>
              <a:buChar char="q"/>
            </a:pPr>
            <a:r>
              <a:rPr lang="en-US" sz="2400" dirty="0"/>
              <a:t>Variable Speed, DP </a:t>
            </a:r>
            <a:r>
              <a:rPr lang="en-US" sz="2400" dirty="0" smtClean="0"/>
              <a:t>Sensor</a:t>
            </a:r>
          </a:p>
          <a:p>
            <a:pPr marL="628650" lvl="1" indent="-342900">
              <a:buFont typeface="Wingdings" pitchFamily="2" charset="2"/>
              <a:buChar char="q"/>
            </a:pPr>
            <a:r>
              <a:rPr lang="en-US" sz="2400" dirty="0" smtClean="0"/>
              <a:t>Variable Speed, DP Sensor Location</a:t>
            </a:r>
          </a:p>
          <a:p>
            <a:pPr marL="628650" lvl="1" indent="-342900">
              <a:buFont typeface="Wingdings" pitchFamily="2" charset="2"/>
              <a:buChar char="q"/>
            </a:pPr>
            <a:r>
              <a:rPr lang="en-US" sz="2400" dirty="0" smtClean="0"/>
              <a:t>Variable </a:t>
            </a:r>
            <a:r>
              <a:rPr lang="en-US" sz="2400" dirty="0"/>
              <a:t>Speed, </a:t>
            </a:r>
            <a:r>
              <a:rPr lang="en-US" sz="2400" dirty="0" err="1" smtClean="0"/>
              <a:t>Sensorless</a:t>
            </a:r>
            <a:r>
              <a:rPr lang="en-US" sz="2400" dirty="0" smtClean="0"/>
              <a:t> </a:t>
            </a:r>
            <a:r>
              <a:rPr lang="en-US" sz="2400" dirty="0"/>
              <a:t>Control		</a:t>
            </a:r>
          </a:p>
          <a:p>
            <a:pPr marL="1447800" lvl="4" indent="-304800"/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5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1" name="Picture 3" descr="DE-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" t="1498"/>
          <a:stretch>
            <a:fillRect/>
          </a:stretch>
        </p:blipFill>
        <p:spPr bwMode="auto">
          <a:xfrm>
            <a:off x="625475" y="1608138"/>
            <a:ext cx="4173538" cy="500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877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8463" y="696913"/>
            <a:ext cx="8229600" cy="835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Constant </a:t>
            </a:r>
            <a:r>
              <a:rPr lang="en-US" dirty="0" smtClean="0"/>
              <a:t>Speed </a:t>
            </a:r>
            <a:r>
              <a:rPr lang="en-US" dirty="0"/>
              <a:t>– </a:t>
            </a:r>
            <a:r>
              <a:rPr lang="en-US" dirty="0" smtClean="0"/>
              <a:t>Three-way Valve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5843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8" name="Picture 4" descr="DE-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"/>
          <a:stretch>
            <a:fillRect/>
          </a:stretch>
        </p:blipFill>
        <p:spPr bwMode="auto">
          <a:xfrm>
            <a:off x="549275" y="1531938"/>
            <a:ext cx="4719638" cy="516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7749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8463" y="696913"/>
            <a:ext cx="8229600" cy="835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 Constant </a:t>
            </a:r>
            <a:r>
              <a:rPr lang="en-US" dirty="0" smtClean="0"/>
              <a:t>Speed </a:t>
            </a:r>
            <a:r>
              <a:rPr lang="en-US" dirty="0"/>
              <a:t>– </a:t>
            </a:r>
            <a:r>
              <a:rPr lang="en-US" dirty="0" smtClean="0"/>
              <a:t>Two-way Valve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915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5" name="Picture 3" descr="DE-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37"/>
          <a:stretch>
            <a:fillRect/>
          </a:stretch>
        </p:blipFill>
        <p:spPr bwMode="auto">
          <a:xfrm>
            <a:off x="93663" y="1455738"/>
            <a:ext cx="8897937" cy="51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9796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8463" y="696913"/>
            <a:ext cx="8229600" cy="835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Three-way </a:t>
            </a:r>
            <a:r>
              <a:rPr lang="en-US" dirty="0" smtClean="0"/>
              <a:t>Valve </a:t>
            </a:r>
            <a:r>
              <a:rPr lang="en-US" dirty="0"/>
              <a:t>vs. </a:t>
            </a:r>
            <a:r>
              <a:rPr lang="en-US" dirty="0" smtClean="0"/>
              <a:t>Two-way Valve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364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9" name="Picture 3" descr="DE-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7"/>
          <a:stretch>
            <a:fillRect/>
          </a:stretch>
        </p:blipFill>
        <p:spPr bwMode="auto">
          <a:xfrm>
            <a:off x="700088" y="1608138"/>
            <a:ext cx="4706937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0820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21880" y="469095"/>
            <a:ext cx="8229600" cy="835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Variable </a:t>
            </a:r>
            <a:r>
              <a:rPr lang="en-US" dirty="0" smtClean="0"/>
              <a:t>Speed Control </a:t>
            </a:r>
            <a:br>
              <a:rPr lang="en-US" dirty="0" smtClean="0"/>
            </a:br>
            <a:r>
              <a:rPr lang="en-US" dirty="0" smtClean="0"/>
              <a:t>with Differential Pressure Sensor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78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8463" y="696913"/>
            <a:ext cx="8229600" cy="479425"/>
          </a:xfrm>
        </p:spPr>
        <p:txBody>
          <a:bodyPr tIns="137160"/>
          <a:lstStyle/>
          <a:p>
            <a:r>
              <a:rPr lang="en-US" dirty="0">
                <a:solidFill>
                  <a:srgbClr val="ED174F"/>
                </a:solidFill>
              </a:rPr>
              <a:t>Differential Sensor Location is Critical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419600" y="1597025"/>
            <a:ext cx="4427538" cy="4733925"/>
          </a:xfrm>
        </p:spPr>
        <p:txBody>
          <a:bodyPr/>
          <a:lstStyle/>
          <a:p>
            <a:pPr marL="0" lvl="1" indent="0">
              <a:buFontTx/>
              <a:buNone/>
            </a:pPr>
            <a:r>
              <a:rPr lang="en-US" sz="2400" dirty="0"/>
              <a:t>Installing </a:t>
            </a:r>
            <a:r>
              <a:rPr lang="en-US" sz="2400" dirty="0" smtClean="0"/>
              <a:t>the differential </a:t>
            </a:r>
            <a:r>
              <a:rPr lang="en-US" sz="2400" dirty="0"/>
              <a:t>pressure sensor across the remote control valve </a:t>
            </a:r>
            <a:r>
              <a:rPr lang="en-US" sz="2400" dirty="0" smtClean="0"/>
              <a:t>vs. </a:t>
            </a:r>
            <a:r>
              <a:rPr lang="en-US" sz="2400" dirty="0"/>
              <a:t>across the supply/return header </a:t>
            </a:r>
            <a:r>
              <a:rPr lang="en-US" sz="2400" dirty="0" smtClean="0"/>
              <a:t>will </a:t>
            </a:r>
            <a:r>
              <a:rPr lang="en-US" sz="2400" dirty="0"/>
              <a:t>increase energy savings by </a:t>
            </a:r>
            <a:r>
              <a:rPr lang="en-US" sz="2400" b="1" u="sng" dirty="0"/>
              <a:t>34%</a:t>
            </a:r>
            <a:r>
              <a:rPr lang="en-US" sz="2400" dirty="0"/>
              <a:t> </a:t>
            </a:r>
            <a:r>
              <a:rPr lang="en-US" sz="2400" dirty="0" smtClean="0"/>
              <a:t>(at </a:t>
            </a:r>
            <a:r>
              <a:rPr lang="en-US" sz="2400" dirty="0"/>
              <a:t>50% </a:t>
            </a:r>
            <a:r>
              <a:rPr lang="en-US" sz="2400" dirty="0" smtClean="0"/>
              <a:t>flow).</a:t>
            </a:r>
            <a:endParaRPr lang="en-US" sz="2400" dirty="0"/>
          </a:p>
        </p:txBody>
      </p:sp>
      <p:pic>
        <p:nvPicPr>
          <p:cNvPr id="2191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597025"/>
            <a:ext cx="3817938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2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8463" y="700088"/>
            <a:ext cx="8234362" cy="479425"/>
          </a:xfrm>
        </p:spPr>
        <p:txBody>
          <a:bodyPr tIns="137160"/>
          <a:lstStyle/>
          <a:p>
            <a:r>
              <a:rPr lang="en-US" dirty="0">
                <a:solidFill>
                  <a:srgbClr val="ED174F"/>
                </a:solidFill>
              </a:rPr>
              <a:t>Sensor Placement is Critical </a:t>
            </a:r>
          </a:p>
        </p:txBody>
      </p:sp>
      <p:grpSp>
        <p:nvGrpSpPr>
          <p:cNvPr id="221187" name="Group 16"/>
          <p:cNvGrpSpPr>
            <a:grpSpLocks/>
          </p:cNvGrpSpPr>
          <p:nvPr/>
        </p:nvGrpSpPr>
        <p:grpSpPr bwMode="auto">
          <a:xfrm>
            <a:off x="301625" y="1597025"/>
            <a:ext cx="8550275" cy="4275138"/>
            <a:chOff x="447675" y="1596540"/>
            <a:chExt cx="7635875" cy="3817938"/>
          </a:xfrm>
        </p:grpSpPr>
        <p:grpSp>
          <p:nvGrpSpPr>
            <p:cNvPr id="221188" name="Group 4"/>
            <p:cNvGrpSpPr>
              <a:grpSpLocks/>
            </p:cNvGrpSpPr>
            <p:nvPr/>
          </p:nvGrpSpPr>
          <p:grpSpPr bwMode="auto">
            <a:xfrm>
              <a:off x="4572000" y="1596540"/>
              <a:ext cx="3511550" cy="3817938"/>
              <a:chOff x="816" y="432"/>
              <a:chExt cx="4272" cy="3419"/>
            </a:xfrm>
          </p:grpSpPr>
          <p:pic>
            <p:nvPicPr>
              <p:cNvPr id="221189" name="Picture 5" descr="ahu phot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432"/>
                <a:ext cx="4272" cy="3419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1190" name="Text Box 6"/>
              <p:cNvSpPr txBox="1">
                <a:spLocks noChangeArrowheads="1"/>
              </p:cNvSpPr>
              <p:nvPr/>
            </p:nvSpPr>
            <p:spPr bwMode="auto">
              <a:xfrm>
                <a:off x="2314" y="1437"/>
                <a:ext cx="1009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z="1400" b="1">
                    <a:solidFill>
                      <a:srgbClr val="000000"/>
                    </a:solidFill>
                    <a:ea typeface="SimSun" pitchFamily="2" charset="-122"/>
                  </a:rPr>
                  <a:t>Sensor</a:t>
                </a:r>
                <a:endParaRPr lang="en-US" sz="1400" b="1">
                  <a:solidFill>
                    <a:schemeClr val="bg2"/>
                  </a:solidFill>
                  <a:ea typeface="SimSun" pitchFamily="2" charset="-122"/>
                </a:endParaRPr>
              </a:p>
            </p:txBody>
          </p:sp>
          <p:sp>
            <p:nvSpPr>
              <p:cNvPr id="221191" name="Oval 7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864" cy="288"/>
              </a:xfrm>
              <a:prstGeom prst="ellips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192" name="Line 8"/>
              <p:cNvSpPr>
                <a:spLocks noChangeShapeType="1"/>
              </p:cNvSpPr>
              <p:nvPr/>
            </p:nvSpPr>
            <p:spPr bwMode="auto">
              <a:xfrm flipH="1" flipV="1">
                <a:off x="2320" y="1559"/>
                <a:ext cx="128" cy="457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193" name="Line 9"/>
              <p:cNvSpPr>
                <a:spLocks noChangeShapeType="1"/>
              </p:cNvSpPr>
              <p:nvPr/>
            </p:nvSpPr>
            <p:spPr bwMode="auto">
              <a:xfrm flipV="1">
                <a:off x="2832" y="1568"/>
                <a:ext cx="320" cy="640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1194" name="Group 10"/>
            <p:cNvGrpSpPr>
              <a:grpSpLocks/>
            </p:cNvGrpSpPr>
            <p:nvPr/>
          </p:nvGrpSpPr>
          <p:grpSpPr bwMode="auto">
            <a:xfrm>
              <a:off x="447675" y="1596540"/>
              <a:ext cx="3063875" cy="3817938"/>
              <a:chOff x="768" y="608"/>
              <a:chExt cx="4320" cy="3458"/>
            </a:xfrm>
          </p:grpSpPr>
          <p:pic>
            <p:nvPicPr>
              <p:cNvPr id="221195" name="Picture 11" descr="primary secondary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608"/>
                <a:ext cx="4320" cy="3458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1196" name="Text Box 12"/>
              <p:cNvSpPr txBox="1">
                <a:spLocks noChangeArrowheads="1"/>
              </p:cNvSpPr>
              <p:nvPr/>
            </p:nvSpPr>
            <p:spPr bwMode="auto">
              <a:xfrm>
                <a:off x="2252" y="3357"/>
                <a:ext cx="100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z="1400" b="1">
                    <a:solidFill>
                      <a:srgbClr val="000000"/>
                    </a:solidFill>
                    <a:ea typeface="SimSun" pitchFamily="2" charset="-122"/>
                  </a:rPr>
                  <a:t>Sensor</a:t>
                </a:r>
                <a:endParaRPr lang="en-US" sz="1400" b="1">
                  <a:solidFill>
                    <a:schemeClr val="bg2"/>
                  </a:solidFill>
                  <a:ea typeface="SimSun" pitchFamily="2" charset="-122"/>
                </a:endParaRPr>
              </a:p>
            </p:txBody>
          </p:sp>
          <p:sp>
            <p:nvSpPr>
              <p:cNvPr id="221197" name="Oval 13"/>
              <p:cNvSpPr>
                <a:spLocks noChangeArrowheads="1"/>
              </p:cNvSpPr>
              <p:nvPr/>
            </p:nvSpPr>
            <p:spPr bwMode="auto">
              <a:xfrm rot="-1364726">
                <a:off x="2640" y="2736"/>
                <a:ext cx="816" cy="432"/>
              </a:xfrm>
              <a:prstGeom prst="ellips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198" name="Line 14"/>
              <p:cNvSpPr>
                <a:spLocks noChangeShapeType="1"/>
              </p:cNvSpPr>
              <p:nvPr/>
            </p:nvSpPr>
            <p:spPr bwMode="auto">
              <a:xfrm flipV="1">
                <a:off x="2544" y="3168"/>
                <a:ext cx="192" cy="192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199" name="Text Box 15"/>
              <p:cNvSpPr txBox="1">
                <a:spLocks noChangeArrowheads="1"/>
              </p:cNvSpPr>
              <p:nvPr/>
            </p:nvSpPr>
            <p:spPr bwMode="auto">
              <a:xfrm>
                <a:off x="2639" y="2447"/>
                <a:ext cx="627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sz="1400">
                  <a:solidFill>
                    <a:srgbClr val="FFFF66"/>
                  </a:solidFill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221200" name="Text Box 16"/>
              <p:cNvSpPr txBox="1">
                <a:spLocks noChangeArrowheads="1"/>
              </p:cNvSpPr>
              <p:nvPr/>
            </p:nvSpPr>
            <p:spPr bwMode="auto">
              <a:xfrm>
                <a:off x="2158" y="2737"/>
                <a:ext cx="674" cy="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sz="1400">
                  <a:solidFill>
                    <a:schemeClr val="bg1"/>
                  </a:solidFill>
                  <a:ea typeface="SimSun" pitchFamily="2" charset="-122"/>
                </a:endParaRPr>
              </a:p>
            </p:txBody>
          </p:sp>
        </p:grpSp>
        <p:sp>
          <p:nvSpPr>
            <p:cNvPr id="221201" name="Text Box 17"/>
            <p:cNvSpPr txBox="1">
              <a:spLocks noChangeArrowheads="1"/>
            </p:cNvSpPr>
            <p:nvPr/>
          </p:nvSpPr>
          <p:spPr bwMode="auto">
            <a:xfrm>
              <a:off x="3852144" y="2971315"/>
              <a:ext cx="611187" cy="412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dirty="0" smtClean="0"/>
                <a:t>VS.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15723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8463" y="696913"/>
            <a:ext cx="8229600" cy="479425"/>
          </a:xfrm>
        </p:spPr>
        <p:txBody>
          <a:bodyPr tIns="137160"/>
          <a:lstStyle/>
          <a:p>
            <a:r>
              <a:rPr lang="en-US" dirty="0">
                <a:solidFill>
                  <a:srgbClr val="ED174F"/>
                </a:solidFill>
              </a:rPr>
              <a:t>DP Sensor Across Supply/Return Header</a:t>
            </a:r>
          </a:p>
        </p:txBody>
      </p:sp>
      <p:grpSp>
        <p:nvGrpSpPr>
          <p:cNvPr id="223235" name="Group 4"/>
          <p:cNvGrpSpPr>
            <a:grpSpLocks/>
          </p:cNvGrpSpPr>
          <p:nvPr/>
        </p:nvGrpSpPr>
        <p:grpSpPr bwMode="auto">
          <a:xfrm>
            <a:off x="301625" y="1597025"/>
            <a:ext cx="5954713" cy="4733925"/>
            <a:chOff x="768" y="608"/>
            <a:chExt cx="4320" cy="3458"/>
          </a:xfrm>
        </p:grpSpPr>
        <p:pic>
          <p:nvPicPr>
            <p:cNvPr id="223236" name="Picture 5" descr="primary secondar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608"/>
              <a:ext cx="4320" cy="3458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237" name="Text Box 6"/>
            <p:cNvSpPr txBox="1">
              <a:spLocks noChangeArrowheads="1"/>
            </p:cNvSpPr>
            <p:nvPr/>
          </p:nvSpPr>
          <p:spPr bwMode="auto">
            <a:xfrm>
              <a:off x="2204" y="3396"/>
              <a:ext cx="1010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sz="1400" b="1">
                  <a:solidFill>
                    <a:srgbClr val="000000"/>
                  </a:solidFill>
                  <a:ea typeface="SimSun" pitchFamily="2" charset="-122"/>
                </a:rPr>
                <a:t>Sensor</a:t>
              </a:r>
              <a:endParaRPr lang="en-US" sz="1400" b="1">
                <a:solidFill>
                  <a:schemeClr val="bg2"/>
                </a:solidFill>
                <a:ea typeface="SimSun" pitchFamily="2" charset="-122"/>
              </a:endParaRPr>
            </a:p>
          </p:txBody>
        </p:sp>
        <p:sp>
          <p:nvSpPr>
            <p:cNvPr id="223238" name="Oval 7"/>
            <p:cNvSpPr>
              <a:spLocks noChangeArrowheads="1"/>
            </p:cNvSpPr>
            <p:nvPr/>
          </p:nvSpPr>
          <p:spPr bwMode="auto">
            <a:xfrm rot="-1364726">
              <a:off x="2640" y="2736"/>
              <a:ext cx="816" cy="432"/>
            </a:xfrm>
            <a:prstGeom prst="ellips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39" name="Line 8"/>
            <p:cNvSpPr>
              <a:spLocks noChangeShapeType="1"/>
            </p:cNvSpPr>
            <p:nvPr/>
          </p:nvSpPr>
          <p:spPr bwMode="auto">
            <a:xfrm flipV="1">
              <a:off x="2544" y="3168"/>
              <a:ext cx="192" cy="192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0" name="Text Box 9"/>
            <p:cNvSpPr txBox="1">
              <a:spLocks noChangeArrowheads="1"/>
            </p:cNvSpPr>
            <p:nvPr/>
          </p:nvSpPr>
          <p:spPr bwMode="auto">
            <a:xfrm>
              <a:off x="2641" y="2445"/>
              <a:ext cx="624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sz="1400">
                <a:solidFill>
                  <a:srgbClr val="FFFF66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223241" name="Text Box 10"/>
            <p:cNvSpPr txBox="1">
              <a:spLocks noChangeArrowheads="1"/>
            </p:cNvSpPr>
            <p:nvPr/>
          </p:nvSpPr>
          <p:spPr bwMode="auto">
            <a:xfrm>
              <a:off x="2159" y="2736"/>
              <a:ext cx="674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sz="1400">
                <a:solidFill>
                  <a:schemeClr val="bg1"/>
                </a:solidFill>
                <a:ea typeface="SimSun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7064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Objectives</a:t>
            </a:r>
            <a:endParaRPr lang="en-US" dirty="0"/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The </a:t>
            </a:r>
            <a:r>
              <a:rPr lang="en-US" dirty="0"/>
              <a:t>purpose of this presentation is to articulate how pumps are </a:t>
            </a:r>
            <a:r>
              <a:rPr lang="en-US" dirty="0" smtClean="0"/>
              <a:t>sized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We </a:t>
            </a:r>
            <a:r>
              <a:rPr lang="en-US" dirty="0"/>
              <a:t>also want to discuss </a:t>
            </a:r>
            <a:r>
              <a:rPr lang="en-US" dirty="0" smtClean="0"/>
              <a:t>various strategies for controlling pumps and their impact on energy demand</a:t>
            </a:r>
            <a:endParaRPr lang="en-US" dirty="0"/>
          </a:p>
          <a:p>
            <a:pPr>
              <a:buFontTx/>
              <a:buNone/>
            </a:pPr>
            <a:r>
              <a:rPr lang="en-US" dirty="0"/>
              <a:t>	</a:t>
            </a:r>
          </a:p>
          <a:p>
            <a:pPr>
              <a:buFontTx/>
              <a:buNone/>
            </a:pPr>
            <a:endParaRPr lang="en-US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73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8463" y="696913"/>
            <a:ext cx="8232775" cy="477837"/>
          </a:xfrm>
          <a:noFill/>
        </p:spPr>
        <p:txBody>
          <a:bodyPr tIns="137160"/>
          <a:lstStyle/>
          <a:p>
            <a:r>
              <a:rPr lang="en-US" dirty="0">
                <a:solidFill>
                  <a:srgbClr val="ED174F"/>
                </a:solidFill>
              </a:rPr>
              <a:t>Flow @ 50% DP Sensor </a:t>
            </a:r>
            <a:r>
              <a:rPr lang="en-US" dirty="0" smtClean="0">
                <a:solidFill>
                  <a:srgbClr val="ED174F"/>
                </a:solidFill>
              </a:rPr>
              <a:t>Across Pump </a:t>
            </a:r>
            <a:r>
              <a:rPr lang="en-US" dirty="0">
                <a:solidFill>
                  <a:srgbClr val="ED174F"/>
                </a:solidFill>
              </a:rPr>
              <a:t>(100 ft)</a:t>
            </a:r>
          </a:p>
        </p:txBody>
      </p:sp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3509470" y="5781745"/>
            <a:ext cx="32766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200" b="1" dirty="0">
                <a:ea typeface="SimSun" pitchFamily="2" charset="-122"/>
              </a:rPr>
              <a:t>Operating Point:  500 GPM @ 100 FT</a:t>
            </a:r>
          </a:p>
        </p:txBody>
      </p:sp>
      <p:sp>
        <p:nvSpPr>
          <p:cNvPr id="225284" name="AutoShape 5"/>
          <p:cNvSpPr>
            <a:spLocks/>
          </p:cNvSpPr>
          <p:nvPr/>
        </p:nvSpPr>
        <p:spPr bwMode="auto">
          <a:xfrm>
            <a:off x="3808413" y="3429000"/>
            <a:ext cx="152400" cy="1831975"/>
          </a:xfrm>
          <a:prstGeom prst="leftBrace">
            <a:avLst>
              <a:gd name="adj1" fmla="val 100174"/>
              <a:gd name="adj2" fmla="val 50000"/>
            </a:avLst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25285" name="Text Box 7"/>
          <p:cNvSpPr txBox="1">
            <a:spLocks noChangeArrowheads="1"/>
          </p:cNvSpPr>
          <p:nvPr/>
        </p:nvSpPr>
        <p:spPr bwMode="auto">
          <a:xfrm>
            <a:off x="231775" y="4570413"/>
            <a:ext cx="957263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400" baseline="-25000">
                <a:solidFill>
                  <a:schemeClr val="bg1"/>
                </a:solidFill>
                <a:latin typeface="Times New Roman" pitchFamily="18" charset="0"/>
                <a:ea typeface="SimSun" pitchFamily="2" charset="-122"/>
              </a:rPr>
              <a:t>DP:  Sensor Setting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baseline="-25000">
              <a:latin typeface="Times New Roman" pitchFamily="18" charset="0"/>
              <a:ea typeface="SimSun" pitchFamily="2" charset="-122"/>
            </a:endParaRPr>
          </a:p>
        </p:txBody>
      </p:sp>
      <p:grpSp>
        <p:nvGrpSpPr>
          <p:cNvPr id="225286" name="Group 9"/>
          <p:cNvGrpSpPr>
            <a:grpSpLocks/>
          </p:cNvGrpSpPr>
          <p:nvPr/>
        </p:nvGrpSpPr>
        <p:grpSpPr bwMode="auto">
          <a:xfrm>
            <a:off x="296863" y="1600200"/>
            <a:ext cx="8231187" cy="3852863"/>
            <a:chOff x="296863" y="1949450"/>
            <a:chExt cx="8231187" cy="3852863"/>
          </a:xfrm>
        </p:grpSpPr>
        <p:graphicFrame>
          <p:nvGraphicFramePr>
            <p:cNvPr id="225287" name="Object 4"/>
            <p:cNvGraphicFramePr>
              <a:graphicFrameLocks noChangeAspect="1"/>
            </p:cNvGraphicFramePr>
            <p:nvPr/>
          </p:nvGraphicFramePr>
          <p:xfrm>
            <a:off x="3503613" y="1949450"/>
            <a:ext cx="5024437" cy="3852863"/>
          </p:xfrm>
          <a:graphic>
            <a:graphicData uri="http://schemas.openxmlformats.org/presentationml/2006/ole">
              <p:oleObj spid="_x0000_s14353" name="Bitmap Image" r:id="rId4" imgW="3228571" imgH="2476190" progId="PBrush">
                <p:embed/>
              </p:oleObj>
            </a:graphicData>
          </a:graphic>
        </p:graphicFrame>
        <p:sp>
          <p:nvSpPr>
            <p:cNvPr id="225288" name="Text Box 6"/>
            <p:cNvSpPr txBox="1">
              <a:spLocks noChangeArrowheads="1"/>
            </p:cNvSpPr>
            <p:nvPr/>
          </p:nvSpPr>
          <p:spPr bwMode="auto">
            <a:xfrm>
              <a:off x="3044825" y="4192588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endParaRPr lang="en-US" sz="2400" b="1" baseline="-25000" dirty="0">
                <a:solidFill>
                  <a:srgbClr val="FD0903"/>
                </a:solidFill>
                <a:ea typeface="SimSun" pitchFamily="2" charset="-122"/>
              </a:endParaRPr>
            </a:p>
          </p:txBody>
        </p:sp>
        <p:sp>
          <p:nvSpPr>
            <p:cNvPr id="83976" name="Text Box 8"/>
            <p:cNvSpPr txBox="1">
              <a:spLocks noChangeArrowheads="1"/>
            </p:cNvSpPr>
            <p:nvPr/>
          </p:nvSpPr>
          <p:spPr bwMode="auto">
            <a:xfrm>
              <a:off x="296863" y="2360613"/>
              <a:ext cx="1831975" cy="193833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dirty="0">
                  <a:latin typeface="+mn-lt"/>
                </a:rPr>
                <a:t>DP Sensor setting at </a:t>
              </a:r>
              <a:r>
                <a:rPr lang="en-US" sz="2000" dirty="0" smtClean="0">
                  <a:latin typeface="+mn-lt"/>
                </a:rPr>
                <a:t>100 ft </a:t>
              </a:r>
              <a:r>
                <a:rPr lang="en-US" sz="2000" dirty="0">
                  <a:latin typeface="+mn-lt"/>
                </a:rPr>
                <a:t>to overcome the entire system head</a:t>
              </a:r>
            </a:p>
          </p:txBody>
        </p:sp>
        <p:sp>
          <p:nvSpPr>
            <p:cNvPr id="225290" name="Line 9"/>
            <p:cNvSpPr>
              <a:spLocks noChangeShapeType="1"/>
            </p:cNvSpPr>
            <p:nvPr/>
          </p:nvSpPr>
          <p:spPr bwMode="auto">
            <a:xfrm flipV="1">
              <a:off x="1670050" y="3429000"/>
              <a:ext cx="2290763" cy="0"/>
            </a:xfrm>
            <a:prstGeom prst="line">
              <a:avLst/>
            </a:prstGeom>
            <a:noFill/>
            <a:ln w="57150">
              <a:solidFill>
                <a:srgbClr val="FD090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0558592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8463" y="696913"/>
            <a:ext cx="8229600" cy="479425"/>
          </a:xfrm>
        </p:spPr>
        <p:txBody>
          <a:bodyPr tIns="137160"/>
          <a:lstStyle/>
          <a:p>
            <a:r>
              <a:rPr lang="en-US" dirty="0">
                <a:solidFill>
                  <a:srgbClr val="ED174F"/>
                </a:solidFill>
              </a:rPr>
              <a:t>DP Sensor Across </a:t>
            </a:r>
            <a:r>
              <a:rPr lang="en-US" dirty="0" smtClean="0">
                <a:solidFill>
                  <a:srgbClr val="ED174F"/>
                </a:solidFill>
              </a:rPr>
              <a:t>Remote </a:t>
            </a:r>
            <a:r>
              <a:rPr lang="en-US" dirty="0">
                <a:solidFill>
                  <a:srgbClr val="ED174F"/>
                </a:solidFill>
              </a:rPr>
              <a:t>Control Valve</a:t>
            </a:r>
          </a:p>
        </p:txBody>
      </p:sp>
      <p:grpSp>
        <p:nvGrpSpPr>
          <p:cNvPr id="229379" name="Group 4"/>
          <p:cNvGrpSpPr>
            <a:grpSpLocks/>
          </p:cNvGrpSpPr>
          <p:nvPr/>
        </p:nvGrpSpPr>
        <p:grpSpPr bwMode="auto">
          <a:xfrm>
            <a:off x="296863" y="1597025"/>
            <a:ext cx="6565900" cy="4733925"/>
            <a:chOff x="816" y="432"/>
            <a:chExt cx="4272" cy="3419"/>
          </a:xfrm>
        </p:grpSpPr>
        <p:pic>
          <p:nvPicPr>
            <p:cNvPr id="229380" name="Picture 5" descr="ahu pho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432"/>
              <a:ext cx="4272" cy="3419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9381" name="Text Box 6"/>
            <p:cNvSpPr txBox="1">
              <a:spLocks noChangeArrowheads="1"/>
            </p:cNvSpPr>
            <p:nvPr/>
          </p:nvSpPr>
          <p:spPr bwMode="auto">
            <a:xfrm>
              <a:off x="2427" y="1424"/>
              <a:ext cx="1012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ea typeface="SimSun" pitchFamily="2" charset="-122"/>
                </a:rPr>
                <a:t>Sensor</a:t>
              </a:r>
              <a:endParaRPr lang="en-US" b="1">
                <a:solidFill>
                  <a:schemeClr val="bg2"/>
                </a:solidFill>
                <a:ea typeface="SimSun" pitchFamily="2" charset="-122"/>
              </a:endParaRPr>
            </a:p>
          </p:txBody>
        </p:sp>
        <p:sp>
          <p:nvSpPr>
            <p:cNvPr id="229382" name="Oval 7"/>
            <p:cNvSpPr>
              <a:spLocks noChangeArrowheads="1"/>
            </p:cNvSpPr>
            <p:nvPr/>
          </p:nvSpPr>
          <p:spPr bwMode="auto">
            <a:xfrm>
              <a:off x="2304" y="1392"/>
              <a:ext cx="864" cy="288"/>
            </a:xfrm>
            <a:prstGeom prst="ellips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383" name="Line 8"/>
            <p:cNvSpPr>
              <a:spLocks noChangeShapeType="1"/>
            </p:cNvSpPr>
            <p:nvPr/>
          </p:nvSpPr>
          <p:spPr bwMode="auto">
            <a:xfrm flipH="1" flipV="1">
              <a:off x="2320" y="1559"/>
              <a:ext cx="128" cy="457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384" name="Line 9"/>
            <p:cNvSpPr>
              <a:spLocks noChangeShapeType="1"/>
            </p:cNvSpPr>
            <p:nvPr/>
          </p:nvSpPr>
          <p:spPr bwMode="auto">
            <a:xfrm flipV="1">
              <a:off x="2832" y="1568"/>
              <a:ext cx="320" cy="64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72203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1880" y="544990"/>
            <a:ext cx="7334250" cy="612775"/>
          </a:xfrm>
          <a:noFill/>
        </p:spPr>
        <p:txBody>
          <a:bodyPr tIns="137160"/>
          <a:lstStyle/>
          <a:p>
            <a:r>
              <a:rPr lang="en-US" dirty="0">
                <a:solidFill>
                  <a:srgbClr val="ED174F"/>
                </a:solidFill>
              </a:rPr>
              <a:t>Flow @ 50% </a:t>
            </a:r>
            <a:r>
              <a:rPr lang="en-US" dirty="0" smtClean="0">
                <a:solidFill>
                  <a:srgbClr val="ED174F"/>
                </a:solidFill>
              </a:rPr>
              <a:t>- DP </a:t>
            </a:r>
            <a:r>
              <a:rPr lang="en-US" dirty="0">
                <a:solidFill>
                  <a:srgbClr val="ED174F"/>
                </a:solidFill>
              </a:rPr>
              <a:t>Sensor </a:t>
            </a:r>
            <a:r>
              <a:rPr lang="en-US" dirty="0" smtClean="0">
                <a:solidFill>
                  <a:srgbClr val="ED174F"/>
                </a:solidFill>
              </a:rPr>
              <a:t>Across Control Valve</a:t>
            </a:r>
            <a:endParaRPr lang="en-US" dirty="0">
              <a:solidFill>
                <a:srgbClr val="ED174F"/>
              </a:solidFill>
            </a:endParaRPr>
          </a:p>
        </p:txBody>
      </p:sp>
      <p:sp>
        <p:nvSpPr>
          <p:cNvPr id="231427" name="Text Box 3"/>
          <p:cNvSpPr txBox="1">
            <a:spLocks noChangeArrowheads="1"/>
          </p:cNvSpPr>
          <p:nvPr/>
        </p:nvSpPr>
        <p:spPr bwMode="auto">
          <a:xfrm>
            <a:off x="2598730" y="6161220"/>
            <a:ext cx="35814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200" b="1" dirty="0">
                <a:ea typeface="SimSun" pitchFamily="2" charset="-122"/>
              </a:rPr>
              <a:t>Operating Point:  500 GPM @ 48 FT</a:t>
            </a:r>
          </a:p>
        </p:txBody>
      </p:sp>
      <p:sp>
        <p:nvSpPr>
          <p:cNvPr id="231428" name="AutoShape 5"/>
          <p:cNvSpPr>
            <a:spLocks/>
          </p:cNvSpPr>
          <p:nvPr/>
        </p:nvSpPr>
        <p:spPr bwMode="auto">
          <a:xfrm>
            <a:off x="3197225" y="4651375"/>
            <a:ext cx="71438" cy="841375"/>
          </a:xfrm>
          <a:prstGeom prst="leftBrace">
            <a:avLst>
              <a:gd name="adj1" fmla="val 98147"/>
              <a:gd name="adj2" fmla="val 50000"/>
            </a:avLst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31429" name="Text Box 6"/>
          <p:cNvSpPr txBox="1">
            <a:spLocks noChangeArrowheads="1"/>
          </p:cNvSpPr>
          <p:nvPr/>
        </p:nvSpPr>
        <p:spPr bwMode="auto">
          <a:xfrm>
            <a:off x="2738438" y="4911725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400" b="1" baseline="-25000">
                <a:solidFill>
                  <a:srgbClr val="FD0903"/>
                </a:solidFill>
                <a:ea typeface="SimSun" pitchFamily="2" charset="-122"/>
              </a:rPr>
              <a:t>DP</a:t>
            </a:r>
          </a:p>
        </p:txBody>
      </p:sp>
      <p:grpSp>
        <p:nvGrpSpPr>
          <p:cNvPr id="231430" name="Group 10"/>
          <p:cNvGrpSpPr>
            <a:grpSpLocks/>
          </p:cNvGrpSpPr>
          <p:nvPr/>
        </p:nvGrpSpPr>
        <p:grpSpPr bwMode="auto">
          <a:xfrm>
            <a:off x="296863" y="1290638"/>
            <a:ext cx="8345487" cy="4627562"/>
            <a:chOff x="296864" y="1290638"/>
            <a:chExt cx="8345486" cy="4627562"/>
          </a:xfrm>
        </p:grpSpPr>
        <p:graphicFrame>
          <p:nvGraphicFramePr>
            <p:cNvPr id="231431" name="Object 4"/>
            <p:cNvGraphicFramePr>
              <a:graphicFrameLocks noChangeAspect="1"/>
            </p:cNvGraphicFramePr>
            <p:nvPr/>
          </p:nvGraphicFramePr>
          <p:xfrm>
            <a:off x="2586038" y="1290638"/>
            <a:ext cx="6056312" cy="4627562"/>
          </p:xfrm>
          <a:graphic>
            <a:graphicData uri="http://schemas.openxmlformats.org/presentationml/2006/ole">
              <p:oleObj spid="_x0000_s15377" name="Bitmap Image" r:id="rId4" imgW="3228571" imgH="2467319" progId="PBrush">
                <p:embed/>
              </p:oleObj>
            </a:graphicData>
          </a:graphic>
        </p:graphicFrame>
        <p:sp>
          <p:nvSpPr>
            <p:cNvPr id="90120" name="Text Box 8"/>
            <p:cNvSpPr txBox="1">
              <a:spLocks noChangeArrowheads="1"/>
            </p:cNvSpPr>
            <p:nvPr/>
          </p:nvSpPr>
          <p:spPr bwMode="auto">
            <a:xfrm>
              <a:off x="296864" y="1952625"/>
              <a:ext cx="1679575" cy="132397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dirty="0">
                  <a:latin typeface="+mn-lt"/>
                </a:rPr>
                <a:t>DP Sensor setting now at </a:t>
              </a:r>
              <a:r>
                <a:rPr lang="en-US" sz="2000" dirty="0" smtClean="0">
                  <a:latin typeface="+mn-lt"/>
                </a:rPr>
                <a:t>30 ft vs.  100 ft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231433" name="Line 9"/>
            <p:cNvSpPr>
              <a:spLocks noChangeShapeType="1"/>
            </p:cNvSpPr>
            <p:nvPr/>
          </p:nvSpPr>
          <p:spPr bwMode="auto">
            <a:xfrm>
              <a:off x="1212850" y="3276600"/>
              <a:ext cx="1984375" cy="1220788"/>
            </a:xfrm>
            <a:prstGeom prst="line">
              <a:avLst/>
            </a:prstGeom>
            <a:noFill/>
            <a:ln w="57150">
              <a:solidFill>
                <a:srgbClr val="ED174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1434" name="Left Brace 9"/>
          <p:cNvSpPr>
            <a:spLocks/>
          </p:cNvSpPr>
          <p:nvPr/>
        </p:nvSpPr>
        <p:spPr bwMode="auto">
          <a:xfrm>
            <a:off x="3044825" y="4594225"/>
            <a:ext cx="304800" cy="763588"/>
          </a:xfrm>
          <a:prstGeom prst="leftBrace">
            <a:avLst>
              <a:gd name="adj1" fmla="val 8351"/>
              <a:gd name="adj2" fmla="val 50000"/>
            </a:avLst>
          </a:prstGeom>
          <a:noFill/>
          <a:ln w="38100" algn="ctr">
            <a:solidFill>
              <a:srgbClr val="ED174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35" name="TextBox 10"/>
          <p:cNvSpPr txBox="1">
            <a:spLocks noChangeArrowheads="1"/>
          </p:cNvSpPr>
          <p:nvPr/>
        </p:nvSpPr>
        <p:spPr bwMode="auto">
          <a:xfrm>
            <a:off x="2587625" y="4802188"/>
            <a:ext cx="60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ED174F"/>
                </a:solidFill>
              </a:rPr>
              <a:t>DP</a:t>
            </a:r>
          </a:p>
        </p:txBody>
      </p:sp>
    </p:spTree>
    <p:extLst>
      <p:ext uri="{BB962C8B-B14F-4D97-AF65-F5344CB8AC3E}">
        <p14:creationId xmlns:p14="http://schemas.microsoft.com/office/powerpoint/2010/main" xmlns="" val="31119813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8463" y="696913"/>
            <a:ext cx="8229600" cy="835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 err="1" smtClean="0"/>
              <a:t>Sensorless</a:t>
            </a:r>
            <a:r>
              <a:rPr lang="en-US" dirty="0" smtClean="0"/>
              <a:t> Control – The Mental Divide</a:t>
            </a:r>
            <a:endParaRPr lang="en-US" dirty="0"/>
          </a:p>
        </p:txBody>
      </p:sp>
      <p:pic>
        <p:nvPicPr>
          <p:cNvPr id="5" name="Picture 3" descr="DE-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58950"/>
            <a:ext cx="9144000" cy="379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85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8463" y="696913"/>
            <a:ext cx="8229600" cy="835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 err="1" smtClean="0"/>
              <a:t>Sensorless</a:t>
            </a:r>
            <a:r>
              <a:rPr lang="en-US" dirty="0" smtClean="0"/>
              <a:t> Control - Intelligent </a:t>
            </a:r>
            <a:r>
              <a:rPr lang="en-US" dirty="0" smtClean="0"/>
              <a:t>Variable Speed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263" y="1433513"/>
            <a:ext cx="7562850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85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 descr="DE-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063" y="1608138"/>
            <a:ext cx="5237162" cy="50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286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8463" y="696913"/>
            <a:ext cx="8229600" cy="835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 err="1" smtClean="0"/>
              <a:t>Sensorless</a:t>
            </a:r>
            <a:r>
              <a:rPr lang="en-US" dirty="0" smtClean="0"/>
              <a:t> Control - Intelligent </a:t>
            </a:r>
            <a:r>
              <a:rPr lang="en-US" dirty="0" smtClean="0"/>
              <a:t>Variable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785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Answers...</a:t>
            </a:r>
            <a:endParaRPr lang="en-CA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696914"/>
            <a:ext cx="8196262" cy="682922"/>
          </a:xfrm>
        </p:spPr>
        <p:txBody>
          <a:bodyPr/>
          <a:lstStyle/>
          <a:p>
            <a:r>
              <a:rPr lang="en-US" dirty="0" smtClean="0"/>
              <a:t>ASHRAE 90.1</a:t>
            </a:r>
            <a:endParaRPr lang="en-US" dirty="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880" y="1303940"/>
            <a:ext cx="8500240" cy="4525962"/>
          </a:xfrm>
        </p:spPr>
        <p:txBody>
          <a:bodyPr/>
          <a:lstStyle/>
          <a:p>
            <a:pPr marL="381000" indent="-381000">
              <a:buFontTx/>
              <a:buNone/>
            </a:pPr>
            <a:r>
              <a:rPr lang="en-US" dirty="0"/>
              <a:t>What do we need to explain</a:t>
            </a:r>
            <a:r>
              <a:rPr lang="en-US" dirty="0" smtClean="0"/>
              <a:t>?</a:t>
            </a:r>
          </a:p>
          <a:p>
            <a:pPr marL="381000" indent="-381000">
              <a:buFontTx/>
              <a:buNone/>
            </a:pPr>
            <a:endParaRPr lang="en-US" dirty="0"/>
          </a:p>
          <a:p>
            <a:pPr marL="381000" indent="-381000">
              <a:buFontTx/>
              <a:buAutoNum type="arabicPeriod"/>
            </a:pPr>
            <a:r>
              <a:rPr lang="en-US" dirty="0"/>
              <a:t>Constant speed pump </a:t>
            </a:r>
            <a:r>
              <a:rPr lang="en-US" dirty="0" smtClean="0"/>
              <a:t>selection (Constant Speed / Constant Volume)</a:t>
            </a:r>
            <a:endParaRPr lang="en-US" dirty="0"/>
          </a:p>
          <a:p>
            <a:pPr marL="381000" indent="-381000">
              <a:buFontTx/>
              <a:buAutoNum type="arabicPeriod"/>
            </a:pPr>
            <a:r>
              <a:rPr lang="en-US" dirty="0" smtClean="0"/>
              <a:t>Pumping </a:t>
            </a:r>
            <a:r>
              <a:rPr lang="en-US" dirty="0"/>
              <a:t>as a part load </a:t>
            </a:r>
            <a:r>
              <a:rPr lang="en-US" dirty="0" smtClean="0"/>
              <a:t>application (Variable Speed / Part Load)</a:t>
            </a:r>
          </a:p>
          <a:p>
            <a:pPr marL="381000" indent="-381000">
              <a:buFontTx/>
              <a:buAutoNum type="arabicPeriod"/>
            </a:pPr>
            <a:r>
              <a:rPr lang="en-US" dirty="0" smtClean="0"/>
              <a:t>Pump Control:</a:t>
            </a:r>
          </a:p>
          <a:p>
            <a:pPr marL="628650" lvl="1" indent="-342900">
              <a:buFont typeface="Wingdings" pitchFamily="2" charset="2"/>
              <a:buChar char="q"/>
            </a:pPr>
            <a:r>
              <a:rPr lang="en-US" sz="2000" dirty="0" smtClean="0"/>
              <a:t>Constant Speed, three way valve</a:t>
            </a:r>
          </a:p>
          <a:p>
            <a:pPr marL="628650" lvl="1" indent="-342900">
              <a:buFont typeface="Wingdings" pitchFamily="2" charset="2"/>
              <a:buChar char="q"/>
            </a:pPr>
            <a:r>
              <a:rPr lang="en-US" sz="2000" dirty="0" smtClean="0"/>
              <a:t>Constant Speed, throttling valve</a:t>
            </a:r>
          </a:p>
          <a:p>
            <a:pPr marL="628650" lvl="1" indent="-342900">
              <a:buFont typeface="Wingdings" pitchFamily="2" charset="2"/>
              <a:buChar char="q"/>
            </a:pPr>
            <a:r>
              <a:rPr lang="en-US" sz="2000" dirty="0" smtClean="0"/>
              <a:t>Variable Speed, no DP sensor</a:t>
            </a:r>
          </a:p>
          <a:p>
            <a:pPr marL="628650" lvl="1" indent="-342900">
              <a:buFont typeface="Wingdings" pitchFamily="2" charset="2"/>
              <a:buChar char="q"/>
            </a:pPr>
            <a:r>
              <a:rPr lang="en-US" sz="2000" dirty="0" smtClean="0"/>
              <a:t>Variable Speed, DP sensor</a:t>
            </a:r>
          </a:p>
          <a:p>
            <a:pPr marL="628650" lvl="1" indent="-342900">
              <a:buFont typeface="Wingdings" pitchFamily="2" charset="2"/>
              <a:buChar char="q"/>
            </a:pPr>
            <a:r>
              <a:rPr lang="en-US" sz="2000" dirty="0" smtClean="0"/>
              <a:t>Variable Speed, DP sensor location	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76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75" y="469095"/>
            <a:ext cx="8196262" cy="835025"/>
          </a:xfrm>
        </p:spPr>
        <p:txBody>
          <a:bodyPr/>
          <a:lstStyle/>
          <a:p>
            <a:r>
              <a:rPr lang="en-US" dirty="0" smtClean="0"/>
              <a:t>Tonight’s </a:t>
            </a: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80" y="1228045"/>
            <a:ext cx="8196262" cy="45259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Constant speed, constant volume pumping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Variable Speed, part load pumping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Pump Affinity Laws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Understanding the pump curve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Control with a three valve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Control with a two way valve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Control with a differential pressure sensor and drive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Pump selection (left of the curve, right of the curve)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Part load efficiency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Understanding the system curve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Understanding the control curve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DP valve location and how it </a:t>
            </a:r>
            <a:r>
              <a:rPr lang="en-US" dirty="0" smtClean="0"/>
              <a:t>effects </a:t>
            </a:r>
            <a:r>
              <a:rPr lang="en-US" dirty="0" smtClean="0"/>
              <a:t>efficiency</a:t>
            </a:r>
          </a:p>
          <a:p>
            <a:endParaRPr lang="en-US" sz="1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5327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dirty="0"/>
              <a:t>Heat Transfer </a:t>
            </a:r>
            <a:r>
              <a:rPr lang="en-CA" sz="2400" dirty="0" smtClean="0"/>
              <a:t>Equation (Solving the System)</a:t>
            </a:r>
            <a:endParaRPr lang="en-CA" sz="2400" dirty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670" y="1531625"/>
            <a:ext cx="7816787" cy="758950"/>
          </a:xfrm>
        </p:spPr>
        <p:txBody>
          <a:bodyPr/>
          <a:lstStyle/>
          <a:p>
            <a:pPr>
              <a:buFontTx/>
              <a:buNone/>
            </a:pPr>
            <a:r>
              <a:rPr lang="en-CA" sz="3200" dirty="0" smtClean="0"/>
              <a:t>Load </a:t>
            </a:r>
            <a:r>
              <a:rPr lang="en-CA" sz="3200" dirty="0"/>
              <a:t>(BTU) = Flow (Q) x 500 x (</a:t>
            </a:r>
            <a:r>
              <a:rPr lang="el-GR" sz="3200" dirty="0"/>
              <a:t>Δ</a:t>
            </a:r>
            <a:r>
              <a:rPr lang="en-US" sz="3200" dirty="0"/>
              <a:t> T)</a:t>
            </a:r>
            <a:endParaRPr lang="el-GR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5150" y="2594155"/>
            <a:ext cx="4553700" cy="33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79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457200" y="6299200"/>
            <a:ext cx="8458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endParaRPr lang="en-US" dirty="0">
              <a:solidFill>
                <a:srgbClr val="000000"/>
              </a:solidFill>
              <a:latin typeface="Lucida San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latin typeface="Lucida San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latin typeface="Lucida San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latin typeface="Lucida San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Lucida Sans" pitchFamily="34" charset="0"/>
              </a:rPr>
              <a:t>Based on our industry being a part-load application</a:t>
            </a:r>
          </a:p>
        </p:txBody>
      </p:sp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275" y="1682750"/>
            <a:ext cx="6754813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9" name="Title 7"/>
          <p:cNvSpPr>
            <a:spLocks noGrp="1"/>
          </p:cNvSpPr>
          <p:nvPr>
            <p:ph type="title" idx="4294967295"/>
          </p:nvPr>
        </p:nvSpPr>
        <p:spPr>
          <a:xfrm>
            <a:off x="0" y="696913"/>
            <a:ext cx="9143999" cy="835025"/>
          </a:xfrm>
        </p:spPr>
        <p:txBody>
          <a:bodyPr tIns="137160"/>
          <a:lstStyle/>
          <a:p>
            <a:r>
              <a:rPr lang="en-US" sz="2000" dirty="0"/>
              <a:t>If Comfort Cooling </a:t>
            </a:r>
            <a:r>
              <a:rPr lang="en-US" sz="2000" dirty="0" smtClean="0"/>
              <a:t>is a </a:t>
            </a:r>
            <a:r>
              <a:rPr lang="en-US" sz="2000" dirty="0"/>
              <a:t>Part Load Application, why shouldn’t the sizing of the pump follow the same concept?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321926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select a constant speed pump?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80" y="2214680"/>
            <a:ext cx="8196262" cy="318697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Determine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Calculate head and add fifteen to twenty percent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Select pump based on design point efficiency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Select non-overloading motor to protect from run out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Select to the left of Best Efficiency point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Impeller is trimmed to this duty point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9029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Constant Speed Pump Sizing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090" y="1607520"/>
            <a:ext cx="6124645" cy="454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9375" y="2062889"/>
            <a:ext cx="2603782" cy="129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828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4">
      <a:dk1>
        <a:srgbClr val="000000"/>
      </a:dk1>
      <a:lt1>
        <a:srgbClr val="FFFFFF"/>
      </a:lt1>
      <a:dk2>
        <a:srgbClr val="D7252D"/>
      </a:dk2>
      <a:lt2>
        <a:srgbClr val="B2B2B2"/>
      </a:lt2>
      <a:accent1>
        <a:srgbClr val="E1E3E5"/>
      </a:accent1>
      <a:accent2>
        <a:srgbClr val="00A5DF"/>
      </a:accent2>
      <a:accent3>
        <a:srgbClr val="FFFFFF"/>
      </a:accent3>
      <a:accent4>
        <a:srgbClr val="000000"/>
      </a:accent4>
      <a:accent5>
        <a:srgbClr val="EEEFF0"/>
      </a:accent5>
      <a:accent6>
        <a:srgbClr val="0095CA"/>
      </a:accent6>
      <a:hlink>
        <a:srgbClr val="D7252D"/>
      </a:hlink>
      <a:folHlink>
        <a:srgbClr val="E16F59"/>
      </a:folHlink>
    </a:clrScheme>
    <a:fontScheme name="2_Default Design">
      <a:majorFont>
        <a:latin typeface="Lucida Sans"/>
        <a:ea typeface=""/>
        <a:cs typeface="Arial"/>
      </a:majorFont>
      <a:minorFont>
        <a:latin typeface="Lucida San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5000"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1C1C1C"/>
            </a:solidFill>
            <a:effectLst/>
            <a:latin typeface="Lucida Sans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5000"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1C1C1C"/>
            </a:solidFill>
            <a:effectLst/>
            <a:latin typeface="Lucida Sans" pitchFamily="34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ED174F"/>
        </a:dk2>
        <a:lt2>
          <a:srgbClr val="808080"/>
        </a:lt2>
        <a:accent1>
          <a:srgbClr val="E1E3E5"/>
        </a:accent1>
        <a:accent2>
          <a:srgbClr val="005DAB"/>
        </a:accent2>
        <a:accent3>
          <a:srgbClr val="FFFFFF"/>
        </a:accent3>
        <a:accent4>
          <a:srgbClr val="000000"/>
        </a:accent4>
        <a:accent5>
          <a:srgbClr val="EEEFF0"/>
        </a:accent5>
        <a:accent6>
          <a:srgbClr val="00539B"/>
        </a:accent6>
        <a:hlink>
          <a:srgbClr val="ED174F"/>
        </a:hlink>
        <a:folHlink>
          <a:srgbClr val="F271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D7252D"/>
        </a:dk2>
        <a:lt2>
          <a:srgbClr val="B2B2B2"/>
        </a:lt2>
        <a:accent1>
          <a:srgbClr val="E1E3E5"/>
        </a:accent1>
        <a:accent2>
          <a:srgbClr val="00A5DF"/>
        </a:accent2>
        <a:accent3>
          <a:srgbClr val="FFFFFF"/>
        </a:accent3>
        <a:accent4>
          <a:srgbClr val="000000"/>
        </a:accent4>
        <a:accent5>
          <a:srgbClr val="EEEFF0"/>
        </a:accent5>
        <a:accent6>
          <a:srgbClr val="0095CA"/>
        </a:accent6>
        <a:hlink>
          <a:srgbClr val="D7252D"/>
        </a:hlink>
        <a:folHlink>
          <a:srgbClr val="E16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18012</TotalTime>
  <Words>1115</Words>
  <Application>Microsoft Office PowerPoint</Application>
  <PresentationFormat>On-screen Show (4:3)</PresentationFormat>
  <Paragraphs>193</Paragraphs>
  <Slides>36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Lucida Sans</vt:lpstr>
      <vt:lpstr>Wingdings</vt:lpstr>
      <vt:lpstr>ＭＳ Ｐゴシック</vt:lpstr>
      <vt:lpstr>Symbol</vt:lpstr>
      <vt:lpstr>SimSun</vt:lpstr>
      <vt:lpstr>Times New Roman</vt:lpstr>
      <vt:lpstr>2_Default Design</vt:lpstr>
      <vt:lpstr>Microsoft Office Excel 97-2003 Worksheet</vt:lpstr>
      <vt:lpstr>Bitmap Image</vt:lpstr>
      <vt:lpstr>Pump Selection: Meeting and Exceeding ASHRAE Standard 90.1</vt:lpstr>
      <vt:lpstr>Slide 2</vt:lpstr>
      <vt:lpstr>Presentation Objectives</vt:lpstr>
      <vt:lpstr>ASHRAE 90.1</vt:lpstr>
      <vt:lpstr>Tonight’s Agenda</vt:lpstr>
      <vt:lpstr>Heat Transfer Equation (Solving the System)</vt:lpstr>
      <vt:lpstr>If Comfort Cooling is a Part Load Application, why shouldn’t the sizing of the pump follow the same concept? </vt:lpstr>
      <vt:lpstr>How do you select a constant speed pump? </vt:lpstr>
      <vt:lpstr>Constant Speed Pump Sizing</vt:lpstr>
      <vt:lpstr>Variable Speed Pumping Sizing</vt:lpstr>
      <vt:lpstr>Variable Speed Pumping Sizing</vt:lpstr>
      <vt:lpstr>Constant Speed Selection</vt:lpstr>
      <vt:lpstr>Constant Speed Selection</vt:lpstr>
      <vt:lpstr>Constant Speed Selection</vt:lpstr>
      <vt:lpstr>Converting from Constant Speed to Variable Speed</vt:lpstr>
      <vt:lpstr>Converting from Constant Speed to Variable Speed</vt:lpstr>
      <vt:lpstr>Power Consumption</vt:lpstr>
      <vt:lpstr>Power Consumption Macro</vt:lpstr>
      <vt:lpstr>Pump Control Strategies </vt:lpstr>
      <vt:lpstr>Slide 20</vt:lpstr>
      <vt:lpstr>Pump Affinity Laws – Summarized </vt:lpstr>
      <vt:lpstr>Pump Control</vt:lpstr>
      <vt:lpstr>Constant Speed – Three-way Valve</vt:lpstr>
      <vt:lpstr> Constant Speed – Two-way Valve</vt:lpstr>
      <vt:lpstr>Three-way Valve vs. Two-way Valve</vt:lpstr>
      <vt:lpstr>Variable Speed Control  with Differential Pressure Sensor</vt:lpstr>
      <vt:lpstr>Differential Sensor Location is Critical</vt:lpstr>
      <vt:lpstr>Sensor Placement is Critical </vt:lpstr>
      <vt:lpstr>DP Sensor Across Supply/Return Header</vt:lpstr>
      <vt:lpstr>Flow @ 50% DP Sensor Across Pump (100 ft)</vt:lpstr>
      <vt:lpstr>DP Sensor Across Remote Control Valve</vt:lpstr>
      <vt:lpstr>Flow @ 50% - DP Sensor Across Control Valve</vt:lpstr>
      <vt:lpstr>Sensorless Control – The Mental Divide</vt:lpstr>
      <vt:lpstr>Sensorless Control - Intelligent Variable Speed</vt:lpstr>
      <vt:lpstr>Sensorless Control - Intelligent Variable Speed</vt:lpstr>
      <vt:lpstr>Questions and Answers...</vt:lpstr>
    </vt:vector>
  </TitlesOfParts>
  <Company>S.A. Armstrong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Bernhard Dietz</dc:creator>
  <cp:lastModifiedBy>Andrew</cp:lastModifiedBy>
  <cp:revision>445</cp:revision>
  <cp:lastPrinted>2012-01-21T13:30:44Z</cp:lastPrinted>
  <dcterms:created xsi:type="dcterms:W3CDTF">2010-01-08T16:09:10Z</dcterms:created>
  <dcterms:modified xsi:type="dcterms:W3CDTF">2014-03-18T05:33:03Z</dcterms:modified>
</cp:coreProperties>
</file>